
<file path=[Content_Types].xml><?xml version="1.0" encoding="utf-8"?>
<Types xmlns="http://schemas.openxmlformats.org/package/2006/content-types">
  <Default Extension="png" ContentType="image/png"/>
  <Default Extension="glb" ContentType="model/gltf.binary"/>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3837" r:id="rId4"/>
    <p:sldId id="3839" r:id="rId5"/>
    <p:sldId id="3937" r:id="rId6"/>
    <p:sldId id="4004" r:id="rId7"/>
    <p:sldId id="4005" r:id="rId8"/>
    <p:sldId id="4006" r:id="rId9"/>
    <p:sldId id="4060" r:id="rId10"/>
    <p:sldId id="4007" r:id="rId11"/>
    <p:sldId id="4061" r:id="rId12"/>
    <p:sldId id="4008" r:id="rId13"/>
    <p:sldId id="4009" r:id="rId14"/>
    <p:sldId id="4010" r:id="rId15"/>
    <p:sldId id="4062" r:id="rId16"/>
    <p:sldId id="4011" r:id="rId17"/>
    <p:sldId id="3971" r:id="rId18"/>
    <p:sldId id="4012" r:id="rId19"/>
    <p:sldId id="4013" r:id="rId20"/>
    <p:sldId id="4015" r:id="rId21"/>
    <p:sldId id="4014" r:id="rId22"/>
    <p:sldId id="4016" r:id="rId23"/>
    <p:sldId id="4051" r:id="rId24"/>
    <p:sldId id="4017" r:id="rId25"/>
    <p:sldId id="4052" r:id="rId26"/>
    <p:sldId id="4018" r:id="rId27"/>
    <p:sldId id="4019" r:id="rId28"/>
    <p:sldId id="4020" r:id="rId29"/>
    <p:sldId id="4021" r:id="rId30"/>
    <p:sldId id="4053" r:id="rId31"/>
    <p:sldId id="4022" r:id="rId32"/>
    <p:sldId id="4023" r:id="rId33"/>
    <p:sldId id="4025" r:id="rId34"/>
    <p:sldId id="4054" r:id="rId35"/>
    <p:sldId id="4024" r:id="rId36"/>
    <p:sldId id="4056" r:id="rId37"/>
    <p:sldId id="4026" r:id="rId38"/>
    <p:sldId id="4057" r:id="rId39"/>
    <p:sldId id="4027" r:id="rId40"/>
    <p:sldId id="4036" r:id="rId41"/>
    <p:sldId id="4037" r:id="rId42"/>
    <p:sldId id="4038" r:id="rId43"/>
    <p:sldId id="4039" r:id="rId44"/>
    <p:sldId id="4040" r:id="rId45"/>
    <p:sldId id="4042" r:id="rId46"/>
    <p:sldId id="4043" r:id="rId47"/>
    <p:sldId id="4044" r:id="rId48"/>
    <p:sldId id="4045" r:id="rId49"/>
    <p:sldId id="4046" r:id="rId50"/>
    <p:sldId id="4047" r:id="rId51"/>
    <p:sldId id="4048" r:id="rId52"/>
    <p:sldId id="4063" r:id="rId53"/>
    <p:sldId id="4049" r:id="rId54"/>
    <p:sldId id="4050" r:id="rId55"/>
    <p:sldId id="4032" r:id="rId56"/>
    <p:sldId id="4003" r:id="rId57"/>
    <p:sldId id="4058" r:id="rId58"/>
    <p:sldId id="4055" r:id="rId59"/>
    <p:sldId id="4064" r:id="rId60"/>
    <p:sldId id="4059" r:id="rId61"/>
    <p:sldId id="4065"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50" d="100"/>
          <a:sy n="50" d="100"/>
        </p:scale>
        <p:origin x="1500"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60D0B-D4E4-486B-8545-E58FDB899C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200E80-2777-45DD-89B8-4AF8E6E127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1B0796-D3F9-4B8E-80BE-D6CA145E9914}"/>
              </a:ext>
            </a:extLst>
          </p:cNvPr>
          <p:cNvSpPr>
            <a:spLocks noGrp="1"/>
          </p:cNvSpPr>
          <p:nvPr>
            <p:ph type="dt" sz="half" idx="10"/>
          </p:nvPr>
        </p:nvSpPr>
        <p:spPr/>
        <p:txBody>
          <a:bodyPr/>
          <a:lstStyle/>
          <a:p>
            <a:fld id="{4D022663-458D-410E-A1B6-6EF30CA0DB65}" type="datetimeFigureOut">
              <a:rPr lang="en-US" smtClean="0"/>
              <a:t>4/28/2022</a:t>
            </a:fld>
            <a:endParaRPr lang="en-US" dirty="0"/>
          </a:p>
        </p:txBody>
      </p:sp>
      <p:sp>
        <p:nvSpPr>
          <p:cNvPr id="5" name="Footer Placeholder 4">
            <a:extLst>
              <a:ext uri="{FF2B5EF4-FFF2-40B4-BE49-F238E27FC236}">
                <a16:creationId xmlns:a16="http://schemas.microsoft.com/office/drawing/2014/main" id="{A27FE8B0-2465-4959-8F63-4E27B007F25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9D9C504-0F67-4126-BC86-AFC5D84F5DAD}"/>
              </a:ext>
            </a:extLst>
          </p:cNvPr>
          <p:cNvSpPr>
            <a:spLocks noGrp="1"/>
          </p:cNvSpPr>
          <p:nvPr>
            <p:ph type="sldNum" sz="quarter" idx="12"/>
          </p:nvPr>
        </p:nvSpPr>
        <p:spPr/>
        <p:txBody>
          <a:bodyPr/>
          <a:lstStyle/>
          <a:p>
            <a:fld id="{DD3A2D65-3375-4831-BAC3-90687AC27D0C}" type="slidenum">
              <a:rPr lang="en-US" smtClean="0"/>
              <a:t>‹#›</a:t>
            </a:fld>
            <a:endParaRPr lang="en-US" dirty="0"/>
          </a:p>
        </p:txBody>
      </p:sp>
    </p:spTree>
    <p:extLst>
      <p:ext uri="{BB962C8B-B14F-4D97-AF65-F5344CB8AC3E}">
        <p14:creationId xmlns:p14="http://schemas.microsoft.com/office/powerpoint/2010/main" val="3515524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B45A-9908-480C-888B-B8E5FB84B8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B44039-CC7B-4D3D-A10D-C28285FF7B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F6552-3DB9-4C0C-978F-FFEBCCD022A8}"/>
              </a:ext>
            </a:extLst>
          </p:cNvPr>
          <p:cNvSpPr>
            <a:spLocks noGrp="1"/>
          </p:cNvSpPr>
          <p:nvPr>
            <p:ph type="dt" sz="half" idx="10"/>
          </p:nvPr>
        </p:nvSpPr>
        <p:spPr/>
        <p:txBody>
          <a:bodyPr/>
          <a:lstStyle/>
          <a:p>
            <a:fld id="{4D022663-458D-410E-A1B6-6EF30CA0DB65}" type="datetimeFigureOut">
              <a:rPr lang="en-US" smtClean="0"/>
              <a:t>4/28/2022</a:t>
            </a:fld>
            <a:endParaRPr lang="en-US" dirty="0"/>
          </a:p>
        </p:txBody>
      </p:sp>
      <p:sp>
        <p:nvSpPr>
          <p:cNvPr id="5" name="Footer Placeholder 4">
            <a:extLst>
              <a:ext uri="{FF2B5EF4-FFF2-40B4-BE49-F238E27FC236}">
                <a16:creationId xmlns:a16="http://schemas.microsoft.com/office/drawing/2014/main" id="{BC1C86DD-1B64-4165-8FAB-62DC73981C3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AFE7C0-B808-4C46-B21A-42BD718BDB2A}"/>
              </a:ext>
            </a:extLst>
          </p:cNvPr>
          <p:cNvSpPr>
            <a:spLocks noGrp="1"/>
          </p:cNvSpPr>
          <p:nvPr>
            <p:ph type="sldNum" sz="quarter" idx="12"/>
          </p:nvPr>
        </p:nvSpPr>
        <p:spPr/>
        <p:txBody>
          <a:bodyPr/>
          <a:lstStyle/>
          <a:p>
            <a:fld id="{DD3A2D65-3375-4831-BAC3-90687AC27D0C}" type="slidenum">
              <a:rPr lang="en-US" smtClean="0"/>
              <a:t>‹#›</a:t>
            </a:fld>
            <a:endParaRPr lang="en-US" dirty="0"/>
          </a:p>
        </p:txBody>
      </p:sp>
    </p:spTree>
    <p:extLst>
      <p:ext uri="{BB962C8B-B14F-4D97-AF65-F5344CB8AC3E}">
        <p14:creationId xmlns:p14="http://schemas.microsoft.com/office/powerpoint/2010/main" val="907634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7DB280-A521-49AE-A177-8EB15192B1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D50FDC-CCDC-4794-96B3-B966386B2C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161CBD-33F2-4625-B46A-9C351987AD50}"/>
              </a:ext>
            </a:extLst>
          </p:cNvPr>
          <p:cNvSpPr>
            <a:spLocks noGrp="1"/>
          </p:cNvSpPr>
          <p:nvPr>
            <p:ph type="dt" sz="half" idx="10"/>
          </p:nvPr>
        </p:nvSpPr>
        <p:spPr/>
        <p:txBody>
          <a:bodyPr/>
          <a:lstStyle/>
          <a:p>
            <a:fld id="{4D022663-458D-410E-A1B6-6EF30CA0DB65}" type="datetimeFigureOut">
              <a:rPr lang="en-US" smtClean="0"/>
              <a:t>4/28/2022</a:t>
            </a:fld>
            <a:endParaRPr lang="en-US" dirty="0"/>
          </a:p>
        </p:txBody>
      </p:sp>
      <p:sp>
        <p:nvSpPr>
          <p:cNvPr id="5" name="Footer Placeholder 4">
            <a:extLst>
              <a:ext uri="{FF2B5EF4-FFF2-40B4-BE49-F238E27FC236}">
                <a16:creationId xmlns:a16="http://schemas.microsoft.com/office/drawing/2014/main" id="{0D5E2AC6-0560-4070-977A-4EF2DEF8033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E0766D5-BA7A-4E7E-9F76-B31F7C69AF2E}"/>
              </a:ext>
            </a:extLst>
          </p:cNvPr>
          <p:cNvSpPr>
            <a:spLocks noGrp="1"/>
          </p:cNvSpPr>
          <p:nvPr>
            <p:ph type="sldNum" sz="quarter" idx="12"/>
          </p:nvPr>
        </p:nvSpPr>
        <p:spPr/>
        <p:txBody>
          <a:bodyPr/>
          <a:lstStyle/>
          <a:p>
            <a:fld id="{DD3A2D65-3375-4831-BAC3-90687AC27D0C}" type="slidenum">
              <a:rPr lang="en-US" smtClean="0"/>
              <a:t>‹#›</a:t>
            </a:fld>
            <a:endParaRPr lang="en-US" dirty="0"/>
          </a:p>
        </p:txBody>
      </p:sp>
    </p:spTree>
    <p:extLst>
      <p:ext uri="{BB962C8B-B14F-4D97-AF65-F5344CB8AC3E}">
        <p14:creationId xmlns:p14="http://schemas.microsoft.com/office/powerpoint/2010/main" val="3811386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9368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790471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dirty="0"/>
              <a:t>Click icon to add picture</a:t>
            </a:r>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dirty="0"/>
              <a:t>Click icon to add picture</a:t>
            </a: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937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38556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79413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8492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dirty="0"/>
              <a:t>Click icon to add picture</a:t>
            </a:r>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endParaRPr lang="en-US" dirty="0"/>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ITCP</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4055178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419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A31C-C20B-455E-B87B-5F2FAE7704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85F794-2263-4FD3-A435-47E1AD90A5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A441B9-1581-44ED-8671-DBF4A874CD33}"/>
              </a:ext>
            </a:extLst>
          </p:cNvPr>
          <p:cNvSpPr>
            <a:spLocks noGrp="1"/>
          </p:cNvSpPr>
          <p:nvPr>
            <p:ph type="dt" sz="half" idx="10"/>
          </p:nvPr>
        </p:nvSpPr>
        <p:spPr/>
        <p:txBody>
          <a:bodyPr/>
          <a:lstStyle/>
          <a:p>
            <a:fld id="{4D022663-458D-410E-A1B6-6EF30CA0DB65}" type="datetimeFigureOut">
              <a:rPr lang="en-US" smtClean="0"/>
              <a:t>4/28/2022</a:t>
            </a:fld>
            <a:endParaRPr lang="en-US" dirty="0"/>
          </a:p>
        </p:txBody>
      </p:sp>
      <p:sp>
        <p:nvSpPr>
          <p:cNvPr id="5" name="Footer Placeholder 4">
            <a:extLst>
              <a:ext uri="{FF2B5EF4-FFF2-40B4-BE49-F238E27FC236}">
                <a16:creationId xmlns:a16="http://schemas.microsoft.com/office/drawing/2014/main" id="{1D34D14B-3151-48A9-BCC6-CA7CAF327F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B2351F7-210B-4E50-87C0-A9AD5FA30849}"/>
              </a:ext>
            </a:extLst>
          </p:cNvPr>
          <p:cNvSpPr>
            <a:spLocks noGrp="1"/>
          </p:cNvSpPr>
          <p:nvPr>
            <p:ph type="sldNum" sz="quarter" idx="12"/>
          </p:nvPr>
        </p:nvSpPr>
        <p:spPr/>
        <p:txBody>
          <a:bodyPr/>
          <a:lstStyle/>
          <a:p>
            <a:fld id="{DD3A2D65-3375-4831-BAC3-90687AC27D0C}" type="slidenum">
              <a:rPr lang="en-US" smtClean="0"/>
              <a:t>‹#›</a:t>
            </a:fld>
            <a:endParaRPr lang="en-US" dirty="0"/>
          </a:p>
        </p:txBody>
      </p:sp>
    </p:spTree>
    <p:extLst>
      <p:ext uri="{BB962C8B-B14F-4D97-AF65-F5344CB8AC3E}">
        <p14:creationId xmlns:p14="http://schemas.microsoft.com/office/powerpoint/2010/main" val="334554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62169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54345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dirty="0"/>
              <a:t>Click icon to add picture</a:t>
            </a:r>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dirty="0"/>
              <a:t>Click icon to add picture</a:t>
            </a:r>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551455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ITCP</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07804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8458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51813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0205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993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31B2-3318-46EA-9719-C283F33DA6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B0DAE8-9FA1-4343-BCA1-623B6B0C5C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C6C56E-110C-478F-A50A-F09F89916F2F}"/>
              </a:ext>
            </a:extLst>
          </p:cNvPr>
          <p:cNvSpPr>
            <a:spLocks noGrp="1"/>
          </p:cNvSpPr>
          <p:nvPr>
            <p:ph type="dt" sz="half" idx="10"/>
          </p:nvPr>
        </p:nvSpPr>
        <p:spPr/>
        <p:txBody>
          <a:bodyPr/>
          <a:lstStyle/>
          <a:p>
            <a:fld id="{4D022663-458D-410E-A1B6-6EF30CA0DB65}" type="datetimeFigureOut">
              <a:rPr lang="en-US" smtClean="0"/>
              <a:t>4/28/2022</a:t>
            </a:fld>
            <a:endParaRPr lang="en-US" dirty="0"/>
          </a:p>
        </p:txBody>
      </p:sp>
      <p:sp>
        <p:nvSpPr>
          <p:cNvPr id="5" name="Footer Placeholder 4">
            <a:extLst>
              <a:ext uri="{FF2B5EF4-FFF2-40B4-BE49-F238E27FC236}">
                <a16:creationId xmlns:a16="http://schemas.microsoft.com/office/drawing/2014/main" id="{4D935D21-E9E8-4F49-AD06-88473534672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7A3C510-EF29-4778-9A9B-F8422B9E4C0A}"/>
              </a:ext>
            </a:extLst>
          </p:cNvPr>
          <p:cNvSpPr>
            <a:spLocks noGrp="1"/>
          </p:cNvSpPr>
          <p:nvPr>
            <p:ph type="sldNum" sz="quarter" idx="12"/>
          </p:nvPr>
        </p:nvSpPr>
        <p:spPr/>
        <p:txBody>
          <a:bodyPr/>
          <a:lstStyle/>
          <a:p>
            <a:fld id="{DD3A2D65-3375-4831-BAC3-90687AC27D0C}" type="slidenum">
              <a:rPr lang="en-US" smtClean="0"/>
              <a:t>‹#›</a:t>
            </a:fld>
            <a:endParaRPr lang="en-US" dirty="0"/>
          </a:p>
        </p:txBody>
      </p:sp>
    </p:spTree>
    <p:extLst>
      <p:ext uri="{BB962C8B-B14F-4D97-AF65-F5344CB8AC3E}">
        <p14:creationId xmlns:p14="http://schemas.microsoft.com/office/powerpoint/2010/main" val="1039446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0D140-7293-4CA8-99DB-397ACE0AAD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8CD483-F8C3-4751-8003-43A79FF650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F406B0-25CE-4A88-9D5E-506E153BEC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EC6BD7-6CB0-4B44-9FF6-035CEF2C3DBB}"/>
              </a:ext>
            </a:extLst>
          </p:cNvPr>
          <p:cNvSpPr>
            <a:spLocks noGrp="1"/>
          </p:cNvSpPr>
          <p:nvPr>
            <p:ph type="dt" sz="half" idx="10"/>
          </p:nvPr>
        </p:nvSpPr>
        <p:spPr/>
        <p:txBody>
          <a:bodyPr/>
          <a:lstStyle/>
          <a:p>
            <a:fld id="{4D022663-458D-410E-A1B6-6EF30CA0DB65}" type="datetimeFigureOut">
              <a:rPr lang="en-US" smtClean="0"/>
              <a:t>4/28/2022</a:t>
            </a:fld>
            <a:endParaRPr lang="en-US" dirty="0"/>
          </a:p>
        </p:txBody>
      </p:sp>
      <p:sp>
        <p:nvSpPr>
          <p:cNvPr id="6" name="Footer Placeholder 5">
            <a:extLst>
              <a:ext uri="{FF2B5EF4-FFF2-40B4-BE49-F238E27FC236}">
                <a16:creationId xmlns:a16="http://schemas.microsoft.com/office/drawing/2014/main" id="{833DBB4E-DC99-4FF8-8A60-3C880A918A0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BEBF597-D986-4DC1-9204-EAE104AEAF0A}"/>
              </a:ext>
            </a:extLst>
          </p:cNvPr>
          <p:cNvSpPr>
            <a:spLocks noGrp="1"/>
          </p:cNvSpPr>
          <p:nvPr>
            <p:ph type="sldNum" sz="quarter" idx="12"/>
          </p:nvPr>
        </p:nvSpPr>
        <p:spPr/>
        <p:txBody>
          <a:bodyPr/>
          <a:lstStyle/>
          <a:p>
            <a:fld id="{DD3A2D65-3375-4831-BAC3-90687AC27D0C}" type="slidenum">
              <a:rPr lang="en-US" smtClean="0"/>
              <a:t>‹#›</a:t>
            </a:fld>
            <a:endParaRPr lang="en-US" dirty="0"/>
          </a:p>
        </p:txBody>
      </p:sp>
    </p:spTree>
    <p:extLst>
      <p:ext uri="{BB962C8B-B14F-4D97-AF65-F5344CB8AC3E}">
        <p14:creationId xmlns:p14="http://schemas.microsoft.com/office/powerpoint/2010/main" val="3929250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A0DA9-D252-487A-9A93-9DDFA1D4F4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7CC63B-21F1-4972-B383-1C37F59E97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EB0309-8B72-42FF-9E51-EBD0BD7426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861BF5-CD2E-4C80-AC9C-267736133F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E635BE-1515-4F24-8DED-75824217C0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173C57-B8E5-47DA-9D0C-C24A89A9E4C3}"/>
              </a:ext>
            </a:extLst>
          </p:cNvPr>
          <p:cNvSpPr>
            <a:spLocks noGrp="1"/>
          </p:cNvSpPr>
          <p:nvPr>
            <p:ph type="dt" sz="half" idx="10"/>
          </p:nvPr>
        </p:nvSpPr>
        <p:spPr/>
        <p:txBody>
          <a:bodyPr/>
          <a:lstStyle/>
          <a:p>
            <a:fld id="{4D022663-458D-410E-A1B6-6EF30CA0DB65}" type="datetimeFigureOut">
              <a:rPr lang="en-US" smtClean="0"/>
              <a:t>4/28/2022</a:t>
            </a:fld>
            <a:endParaRPr lang="en-US" dirty="0"/>
          </a:p>
        </p:txBody>
      </p:sp>
      <p:sp>
        <p:nvSpPr>
          <p:cNvPr id="8" name="Footer Placeholder 7">
            <a:extLst>
              <a:ext uri="{FF2B5EF4-FFF2-40B4-BE49-F238E27FC236}">
                <a16:creationId xmlns:a16="http://schemas.microsoft.com/office/drawing/2014/main" id="{A54D68BF-D191-4EEF-8B98-744B8A1A98C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73DBC8B-E7DB-41E8-9CC7-9F2179C77813}"/>
              </a:ext>
            </a:extLst>
          </p:cNvPr>
          <p:cNvSpPr>
            <a:spLocks noGrp="1"/>
          </p:cNvSpPr>
          <p:nvPr>
            <p:ph type="sldNum" sz="quarter" idx="12"/>
          </p:nvPr>
        </p:nvSpPr>
        <p:spPr/>
        <p:txBody>
          <a:bodyPr/>
          <a:lstStyle/>
          <a:p>
            <a:fld id="{DD3A2D65-3375-4831-BAC3-90687AC27D0C}" type="slidenum">
              <a:rPr lang="en-US" smtClean="0"/>
              <a:t>‹#›</a:t>
            </a:fld>
            <a:endParaRPr lang="en-US" dirty="0"/>
          </a:p>
        </p:txBody>
      </p:sp>
    </p:spTree>
    <p:extLst>
      <p:ext uri="{BB962C8B-B14F-4D97-AF65-F5344CB8AC3E}">
        <p14:creationId xmlns:p14="http://schemas.microsoft.com/office/powerpoint/2010/main" val="2162239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FCD18-2BDD-407D-B3B1-3ADA052B49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7CBC48-B0CB-482C-8C43-50AB52238657}"/>
              </a:ext>
            </a:extLst>
          </p:cNvPr>
          <p:cNvSpPr>
            <a:spLocks noGrp="1"/>
          </p:cNvSpPr>
          <p:nvPr>
            <p:ph type="dt" sz="half" idx="10"/>
          </p:nvPr>
        </p:nvSpPr>
        <p:spPr/>
        <p:txBody>
          <a:bodyPr/>
          <a:lstStyle/>
          <a:p>
            <a:fld id="{4D022663-458D-410E-A1B6-6EF30CA0DB65}" type="datetimeFigureOut">
              <a:rPr lang="en-US" smtClean="0"/>
              <a:t>4/28/2022</a:t>
            </a:fld>
            <a:endParaRPr lang="en-US" dirty="0"/>
          </a:p>
        </p:txBody>
      </p:sp>
      <p:sp>
        <p:nvSpPr>
          <p:cNvPr id="4" name="Footer Placeholder 3">
            <a:extLst>
              <a:ext uri="{FF2B5EF4-FFF2-40B4-BE49-F238E27FC236}">
                <a16:creationId xmlns:a16="http://schemas.microsoft.com/office/drawing/2014/main" id="{03EFAE5B-08D8-417B-8522-8729FD82C42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D5A9C86-6CB1-4B96-8F15-CD40CFD4B47C}"/>
              </a:ext>
            </a:extLst>
          </p:cNvPr>
          <p:cNvSpPr>
            <a:spLocks noGrp="1"/>
          </p:cNvSpPr>
          <p:nvPr>
            <p:ph type="sldNum" sz="quarter" idx="12"/>
          </p:nvPr>
        </p:nvSpPr>
        <p:spPr/>
        <p:txBody>
          <a:bodyPr/>
          <a:lstStyle/>
          <a:p>
            <a:fld id="{DD3A2D65-3375-4831-BAC3-90687AC27D0C}" type="slidenum">
              <a:rPr lang="en-US" smtClean="0"/>
              <a:t>‹#›</a:t>
            </a:fld>
            <a:endParaRPr lang="en-US" dirty="0"/>
          </a:p>
        </p:txBody>
      </p:sp>
    </p:spTree>
    <p:extLst>
      <p:ext uri="{BB962C8B-B14F-4D97-AF65-F5344CB8AC3E}">
        <p14:creationId xmlns:p14="http://schemas.microsoft.com/office/powerpoint/2010/main" val="391573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380156-220F-451F-B0AD-ACBEABFECD99}"/>
              </a:ext>
            </a:extLst>
          </p:cNvPr>
          <p:cNvSpPr>
            <a:spLocks noGrp="1"/>
          </p:cNvSpPr>
          <p:nvPr>
            <p:ph type="dt" sz="half" idx="10"/>
          </p:nvPr>
        </p:nvSpPr>
        <p:spPr/>
        <p:txBody>
          <a:bodyPr/>
          <a:lstStyle/>
          <a:p>
            <a:fld id="{4D022663-458D-410E-A1B6-6EF30CA0DB65}" type="datetimeFigureOut">
              <a:rPr lang="en-US" smtClean="0"/>
              <a:t>4/28/2022</a:t>
            </a:fld>
            <a:endParaRPr lang="en-US" dirty="0"/>
          </a:p>
        </p:txBody>
      </p:sp>
      <p:sp>
        <p:nvSpPr>
          <p:cNvPr id="3" name="Footer Placeholder 2">
            <a:extLst>
              <a:ext uri="{FF2B5EF4-FFF2-40B4-BE49-F238E27FC236}">
                <a16:creationId xmlns:a16="http://schemas.microsoft.com/office/drawing/2014/main" id="{5951DECC-2AFD-402F-B464-BB0B59F2278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9CBAAB8-39C8-4521-AA45-81553E7A7091}"/>
              </a:ext>
            </a:extLst>
          </p:cNvPr>
          <p:cNvSpPr>
            <a:spLocks noGrp="1"/>
          </p:cNvSpPr>
          <p:nvPr>
            <p:ph type="sldNum" sz="quarter" idx="12"/>
          </p:nvPr>
        </p:nvSpPr>
        <p:spPr/>
        <p:txBody>
          <a:bodyPr/>
          <a:lstStyle/>
          <a:p>
            <a:fld id="{DD3A2D65-3375-4831-BAC3-90687AC27D0C}" type="slidenum">
              <a:rPr lang="en-US" smtClean="0"/>
              <a:t>‹#›</a:t>
            </a:fld>
            <a:endParaRPr lang="en-US" dirty="0"/>
          </a:p>
        </p:txBody>
      </p:sp>
    </p:spTree>
    <p:extLst>
      <p:ext uri="{BB962C8B-B14F-4D97-AF65-F5344CB8AC3E}">
        <p14:creationId xmlns:p14="http://schemas.microsoft.com/office/powerpoint/2010/main" val="1405687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7AC18-6CAC-4E8A-9265-3AE2E01709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A3AF56-BFB1-45F4-AB4B-4267301528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56AB28-D086-4679-B0AB-C3AE4EC0CD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5CD51F-D409-4670-AB98-5F39D9218F49}"/>
              </a:ext>
            </a:extLst>
          </p:cNvPr>
          <p:cNvSpPr>
            <a:spLocks noGrp="1"/>
          </p:cNvSpPr>
          <p:nvPr>
            <p:ph type="dt" sz="half" idx="10"/>
          </p:nvPr>
        </p:nvSpPr>
        <p:spPr/>
        <p:txBody>
          <a:bodyPr/>
          <a:lstStyle/>
          <a:p>
            <a:fld id="{4D022663-458D-410E-A1B6-6EF30CA0DB65}" type="datetimeFigureOut">
              <a:rPr lang="en-US" smtClean="0"/>
              <a:t>4/28/2022</a:t>
            </a:fld>
            <a:endParaRPr lang="en-US" dirty="0"/>
          </a:p>
        </p:txBody>
      </p:sp>
      <p:sp>
        <p:nvSpPr>
          <p:cNvPr id="6" name="Footer Placeholder 5">
            <a:extLst>
              <a:ext uri="{FF2B5EF4-FFF2-40B4-BE49-F238E27FC236}">
                <a16:creationId xmlns:a16="http://schemas.microsoft.com/office/drawing/2014/main" id="{EFAF7AE0-A48B-491C-8440-2728576952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AC755CC-6841-4BCB-9054-1ABF06F883D5}"/>
              </a:ext>
            </a:extLst>
          </p:cNvPr>
          <p:cNvSpPr>
            <a:spLocks noGrp="1"/>
          </p:cNvSpPr>
          <p:nvPr>
            <p:ph type="sldNum" sz="quarter" idx="12"/>
          </p:nvPr>
        </p:nvSpPr>
        <p:spPr/>
        <p:txBody>
          <a:bodyPr/>
          <a:lstStyle/>
          <a:p>
            <a:fld id="{DD3A2D65-3375-4831-BAC3-90687AC27D0C}" type="slidenum">
              <a:rPr lang="en-US" smtClean="0"/>
              <a:t>‹#›</a:t>
            </a:fld>
            <a:endParaRPr lang="en-US" dirty="0"/>
          </a:p>
        </p:txBody>
      </p:sp>
    </p:spTree>
    <p:extLst>
      <p:ext uri="{BB962C8B-B14F-4D97-AF65-F5344CB8AC3E}">
        <p14:creationId xmlns:p14="http://schemas.microsoft.com/office/powerpoint/2010/main" val="2731750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E4BF6-2EAA-4F12-AAE0-511D8F7A9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FB35DD-7017-41EA-82DC-A077C8D9AF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46ED58A-E260-4E80-9A78-025E63B364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21041E-528E-4CDA-9BEA-68372C0CCC1D}"/>
              </a:ext>
            </a:extLst>
          </p:cNvPr>
          <p:cNvSpPr>
            <a:spLocks noGrp="1"/>
          </p:cNvSpPr>
          <p:nvPr>
            <p:ph type="dt" sz="half" idx="10"/>
          </p:nvPr>
        </p:nvSpPr>
        <p:spPr/>
        <p:txBody>
          <a:bodyPr/>
          <a:lstStyle/>
          <a:p>
            <a:fld id="{4D022663-458D-410E-A1B6-6EF30CA0DB65}" type="datetimeFigureOut">
              <a:rPr lang="en-US" smtClean="0"/>
              <a:t>4/28/2022</a:t>
            </a:fld>
            <a:endParaRPr lang="en-US" dirty="0"/>
          </a:p>
        </p:txBody>
      </p:sp>
      <p:sp>
        <p:nvSpPr>
          <p:cNvPr id="6" name="Footer Placeholder 5">
            <a:extLst>
              <a:ext uri="{FF2B5EF4-FFF2-40B4-BE49-F238E27FC236}">
                <a16:creationId xmlns:a16="http://schemas.microsoft.com/office/drawing/2014/main" id="{297CA576-82A5-4B09-82F9-8D60E2C8FDC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B97819F-AEED-48F1-B633-1240399A29CB}"/>
              </a:ext>
            </a:extLst>
          </p:cNvPr>
          <p:cNvSpPr>
            <a:spLocks noGrp="1"/>
          </p:cNvSpPr>
          <p:nvPr>
            <p:ph type="sldNum" sz="quarter" idx="12"/>
          </p:nvPr>
        </p:nvSpPr>
        <p:spPr/>
        <p:txBody>
          <a:bodyPr/>
          <a:lstStyle/>
          <a:p>
            <a:fld id="{DD3A2D65-3375-4831-BAC3-90687AC27D0C}" type="slidenum">
              <a:rPr lang="en-US" smtClean="0"/>
              <a:t>‹#›</a:t>
            </a:fld>
            <a:endParaRPr lang="en-US" dirty="0"/>
          </a:p>
        </p:txBody>
      </p:sp>
    </p:spTree>
    <p:extLst>
      <p:ext uri="{BB962C8B-B14F-4D97-AF65-F5344CB8AC3E}">
        <p14:creationId xmlns:p14="http://schemas.microsoft.com/office/powerpoint/2010/main" val="170471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6B78DD-F940-450E-9324-FBB0C653A5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AA39F6-792D-4685-983A-42D930FBD2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8D107A-2B30-428C-8D5D-6686ED7454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022663-458D-410E-A1B6-6EF30CA0DB65}" type="datetimeFigureOut">
              <a:rPr lang="en-US" smtClean="0"/>
              <a:t>4/28/2022</a:t>
            </a:fld>
            <a:endParaRPr lang="en-US" dirty="0"/>
          </a:p>
        </p:txBody>
      </p:sp>
      <p:sp>
        <p:nvSpPr>
          <p:cNvPr id="5" name="Footer Placeholder 4">
            <a:extLst>
              <a:ext uri="{FF2B5EF4-FFF2-40B4-BE49-F238E27FC236}">
                <a16:creationId xmlns:a16="http://schemas.microsoft.com/office/drawing/2014/main" id="{C92FDA8F-4695-4BE0-91F2-EE0CCE9A62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522388B-C628-44DD-8880-FCF9AFA44B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3A2D65-3375-4831-BAC3-90687AC27D0C}" type="slidenum">
              <a:rPr lang="en-US" smtClean="0"/>
              <a:t>‹#›</a:t>
            </a:fld>
            <a:endParaRPr lang="en-US" dirty="0"/>
          </a:p>
        </p:txBody>
      </p:sp>
    </p:spTree>
    <p:extLst>
      <p:ext uri="{BB962C8B-B14F-4D97-AF65-F5344CB8AC3E}">
        <p14:creationId xmlns:p14="http://schemas.microsoft.com/office/powerpoint/2010/main" val="21266180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ITCP</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488732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13.jp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14.jp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15.jp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16.jp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17.jp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18.jp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19.jp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19.jp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19.jp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21.jp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22.jp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23.jp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22.jp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6" Type="http://schemas.openxmlformats.org/officeDocument/2006/relationships/image" Target="../media/image22.jpg"/><Relationship Id="rId5" Type="http://schemas.openxmlformats.org/officeDocument/2006/relationships/image" Target="../media/image24.jp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25.jp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26.jp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27.jp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27.jp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30.jp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30.jp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38.jp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41.jpg"/><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44.jp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45.jpg"/><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46.jp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47.jp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gi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3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5" name="Content Placeholder 6" descr="A sign on a wall&#10;&#10;Description automatically generated with low confidence">
            <a:extLst>
              <a:ext uri="{FF2B5EF4-FFF2-40B4-BE49-F238E27FC236}">
                <a16:creationId xmlns:a16="http://schemas.microsoft.com/office/drawing/2014/main" id="{3EC35965-9537-487B-B28B-F6D10929A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1982" y="5156071"/>
            <a:ext cx="1630017" cy="170192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pic>
        <p:nvPicPr>
          <p:cNvPr id="9" name="Picture 8">
            <a:extLst>
              <a:ext uri="{FF2B5EF4-FFF2-40B4-BE49-F238E27FC236}">
                <a16:creationId xmlns:a16="http://schemas.microsoft.com/office/drawing/2014/main" id="{6C072D76-5471-424E-ABEC-8BB30FEC0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65" y="479493"/>
            <a:ext cx="9844660" cy="5502711"/>
          </a:xfrm>
          <a:prstGeom prst="rect">
            <a:avLst/>
          </a:prstGeom>
        </p:spPr>
      </p:pic>
    </p:spTree>
    <p:extLst>
      <p:ext uri="{BB962C8B-B14F-4D97-AF65-F5344CB8AC3E}">
        <p14:creationId xmlns:p14="http://schemas.microsoft.com/office/powerpoint/2010/main" val="17333399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5" name="Content Placeholder 6" descr="A sign on a wall&#10;&#10;Description automatically generated with low confidence">
            <a:extLst>
              <a:ext uri="{FF2B5EF4-FFF2-40B4-BE49-F238E27FC236}">
                <a16:creationId xmlns:a16="http://schemas.microsoft.com/office/drawing/2014/main" id="{3EC35965-9537-487B-B28B-F6D10929A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1982" y="5156071"/>
            <a:ext cx="1630017" cy="170192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pic>
        <p:nvPicPr>
          <p:cNvPr id="11" name="Picture 10">
            <a:extLst>
              <a:ext uri="{FF2B5EF4-FFF2-40B4-BE49-F238E27FC236}">
                <a16:creationId xmlns:a16="http://schemas.microsoft.com/office/drawing/2014/main" id="{C8ECC55A-6764-449C-ACEE-9080E1D59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962" y="583096"/>
            <a:ext cx="9540697" cy="5168347"/>
          </a:xfrm>
          <a:prstGeom prst="rect">
            <a:avLst/>
          </a:prstGeom>
        </p:spPr>
      </p:pic>
    </p:spTree>
    <p:extLst>
      <p:ext uri="{BB962C8B-B14F-4D97-AF65-F5344CB8AC3E}">
        <p14:creationId xmlns:p14="http://schemas.microsoft.com/office/powerpoint/2010/main" val="21802858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5" name="Content Placeholder 6" descr="A sign on a wall&#10;&#10;Description automatically generated with low confidence">
            <a:extLst>
              <a:ext uri="{FF2B5EF4-FFF2-40B4-BE49-F238E27FC236}">
                <a16:creationId xmlns:a16="http://schemas.microsoft.com/office/drawing/2014/main" id="{3EC35965-9537-487B-B28B-F6D10929A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1982" y="5156071"/>
            <a:ext cx="1630017" cy="170192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pic>
        <p:nvPicPr>
          <p:cNvPr id="9" name="Picture 8">
            <a:extLst>
              <a:ext uri="{FF2B5EF4-FFF2-40B4-BE49-F238E27FC236}">
                <a16:creationId xmlns:a16="http://schemas.microsoft.com/office/drawing/2014/main" id="{961F673E-0FD6-4278-A31C-44E6FEA9E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77" y="1430909"/>
            <a:ext cx="9209705" cy="4746053"/>
          </a:xfrm>
          <a:prstGeom prst="rect">
            <a:avLst/>
          </a:prstGeom>
        </p:spPr>
      </p:pic>
    </p:spTree>
    <p:extLst>
      <p:ext uri="{BB962C8B-B14F-4D97-AF65-F5344CB8AC3E}">
        <p14:creationId xmlns:p14="http://schemas.microsoft.com/office/powerpoint/2010/main" val="21949481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5" name="Content Placeholder 6" descr="A sign on a wall&#10;&#10;Description automatically generated with low confidence">
            <a:extLst>
              <a:ext uri="{FF2B5EF4-FFF2-40B4-BE49-F238E27FC236}">
                <a16:creationId xmlns:a16="http://schemas.microsoft.com/office/drawing/2014/main" id="{3EC35965-9537-487B-B28B-F6D10929A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1982" y="5156071"/>
            <a:ext cx="1630017" cy="170192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pic>
        <p:nvPicPr>
          <p:cNvPr id="8" name="Picture 7">
            <a:extLst>
              <a:ext uri="{FF2B5EF4-FFF2-40B4-BE49-F238E27FC236}">
                <a16:creationId xmlns:a16="http://schemas.microsoft.com/office/drawing/2014/main" id="{BB0B6DA5-4CAB-4282-9F9B-590B97E25397}"/>
              </a:ext>
            </a:extLst>
          </p:cNvPr>
          <p:cNvPicPr>
            <a:picLocks noChangeAspect="1"/>
          </p:cNvPicPr>
          <p:nvPr/>
        </p:nvPicPr>
        <p:blipFill rotWithShape="1">
          <a:blip r:embed="rId3">
            <a:extLst>
              <a:ext uri="{28A0092B-C50C-407E-A947-70E740481C1C}">
                <a14:useLocalDpi xmlns:a14="http://schemas.microsoft.com/office/drawing/2010/main" val="0"/>
              </a:ext>
            </a:extLst>
          </a:blip>
          <a:srcRect b="59173"/>
          <a:stretch/>
        </p:blipFill>
        <p:spPr>
          <a:xfrm>
            <a:off x="621464" y="781878"/>
            <a:ext cx="10841666" cy="3173410"/>
          </a:xfrm>
          <a:prstGeom prst="rect">
            <a:avLst/>
          </a:prstGeom>
        </p:spPr>
      </p:pic>
    </p:spTree>
    <p:extLst>
      <p:ext uri="{BB962C8B-B14F-4D97-AF65-F5344CB8AC3E}">
        <p14:creationId xmlns:p14="http://schemas.microsoft.com/office/powerpoint/2010/main" val="20262444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5" name="Content Placeholder 6" descr="A sign on a wall&#10;&#10;Description automatically generated with low confidence">
            <a:extLst>
              <a:ext uri="{FF2B5EF4-FFF2-40B4-BE49-F238E27FC236}">
                <a16:creationId xmlns:a16="http://schemas.microsoft.com/office/drawing/2014/main" id="{3EC35965-9537-487B-B28B-F6D10929A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1982" y="5156071"/>
            <a:ext cx="1630017" cy="170192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pic>
        <p:nvPicPr>
          <p:cNvPr id="8" name="Picture 7">
            <a:extLst>
              <a:ext uri="{FF2B5EF4-FFF2-40B4-BE49-F238E27FC236}">
                <a16:creationId xmlns:a16="http://schemas.microsoft.com/office/drawing/2014/main" id="{BB0B6DA5-4CAB-4282-9F9B-590B97E25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64" y="781878"/>
            <a:ext cx="9710067" cy="5518138"/>
          </a:xfrm>
          <a:prstGeom prst="rect">
            <a:avLst/>
          </a:prstGeom>
        </p:spPr>
      </p:pic>
    </p:spTree>
    <p:extLst>
      <p:ext uri="{BB962C8B-B14F-4D97-AF65-F5344CB8AC3E}">
        <p14:creationId xmlns:p14="http://schemas.microsoft.com/office/powerpoint/2010/main" val="9701345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5" name="Content Placeholder 6" descr="A sign on a wall&#10;&#10;Description automatically generated with low confidence">
            <a:extLst>
              <a:ext uri="{FF2B5EF4-FFF2-40B4-BE49-F238E27FC236}">
                <a16:creationId xmlns:a16="http://schemas.microsoft.com/office/drawing/2014/main" id="{3EC35965-9537-487B-B28B-F6D10929A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1982" y="5156071"/>
            <a:ext cx="1630017" cy="170192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pic>
        <p:nvPicPr>
          <p:cNvPr id="11" name="Picture 10">
            <a:extLst>
              <a:ext uri="{FF2B5EF4-FFF2-40B4-BE49-F238E27FC236}">
                <a16:creationId xmlns:a16="http://schemas.microsoft.com/office/drawing/2014/main" id="{52C38D61-63EA-40DC-87AF-6441D42BBF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65" y="781878"/>
            <a:ext cx="9128206" cy="5248631"/>
          </a:xfrm>
          <a:prstGeom prst="rect">
            <a:avLst/>
          </a:prstGeom>
        </p:spPr>
      </p:pic>
    </p:spTree>
    <p:extLst>
      <p:ext uri="{BB962C8B-B14F-4D97-AF65-F5344CB8AC3E}">
        <p14:creationId xmlns:p14="http://schemas.microsoft.com/office/powerpoint/2010/main" val="3585812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lvl="0">
              <a:spcAft>
                <a:spcPts val="600"/>
              </a:spcAft>
              <a:defRPr/>
            </a:pPr>
            <a:r>
              <a:rPr lang="en-US" dirty="0">
                <a:solidFill>
                  <a:prstClr val="black">
                    <a:tint val="75000"/>
                  </a:prstClr>
                </a:solidFill>
                <a:latin typeface="Calibri" panose="020F0502020204030204"/>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228714" y="5641405"/>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228714" y="5641405"/>
                <a:ext cx="984583" cy="996429"/>
              </a:xfrm>
              <a:prstGeom prst="rect">
                <a:avLst/>
              </a:prstGeom>
            </p:spPr>
          </p:pic>
        </mc:Fallback>
      </mc:AlternateContent>
      <p:pic>
        <p:nvPicPr>
          <p:cNvPr id="8" name="Picture 7">
            <a:extLst>
              <a:ext uri="{FF2B5EF4-FFF2-40B4-BE49-F238E27FC236}">
                <a16:creationId xmlns:a16="http://schemas.microsoft.com/office/drawing/2014/main" id="{0CFE5379-2F04-40D8-9F5C-548F25B458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587" y="1448790"/>
            <a:ext cx="9496685" cy="4454394"/>
          </a:xfrm>
          <a:prstGeom prst="rect">
            <a:avLst/>
          </a:prstGeom>
        </p:spPr>
      </p:pic>
    </p:spTree>
    <p:extLst>
      <p:ext uri="{BB962C8B-B14F-4D97-AF65-F5344CB8AC3E}">
        <p14:creationId xmlns:p14="http://schemas.microsoft.com/office/powerpoint/2010/main" val="15986000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228714" y="5641405"/>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228714" y="5641405"/>
                <a:ext cx="984583" cy="996429"/>
              </a:xfrm>
              <a:prstGeom prst="rect">
                <a:avLst/>
              </a:prstGeom>
            </p:spPr>
          </p:pic>
        </mc:Fallback>
      </mc:AlternateContent>
      <p:pic>
        <p:nvPicPr>
          <p:cNvPr id="10" name="Picture 9">
            <a:extLst>
              <a:ext uri="{FF2B5EF4-FFF2-40B4-BE49-F238E27FC236}">
                <a16:creationId xmlns:a16="http://schemas.microsoft.com/office/drawing/2014/main" id="{DB4EDE8F-DE0F-4485-8D39-05BB1BD8B2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439" y="1389889"/>
            <a:ext cx="10636616" cy="3941690"/>
          </a:xfrm>
          <a:prstGeom prst="rect">
            <a:avLst/>
          </a:prstGeom>
        </p:spPr>
      </p:pic>
    </p:spTree>
    <p:extLst>
      <p:ext uri="{BB962C8B-B14F-4D97-AF65-F5344CB8AC3E}">
        <p14:creationId xmlns:p14="http://schemas.microsoft.com/office/powerpoint/2010/main" val="258249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228714" y="5641405"/>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228714" y="5641405"/>
                <a:ext cx="984583" cy="996429"/>
              </a:xfrm>
              <a:prstGeom prst="rect">
                <a:avLst/>
              </a:prstGeom>
            </p:spPr>
          </p:pic>
        </mc:Fallback>
      </mc:AlternateContent>
      <p:pic>
        <p:nvPicPr>
          <p:cNvPr id="7" name="Picture 6">
            <a:extLst>
              <a:ext uri="{FF2B5EF4-FFF2-40B4-BE49-F238E27FC236}">
                <a16:creationId xmlns:a16="http://schemas.microsoft.com/office/drawing/2014/main" id="{0D60955C-FA6B-4831-B895-20AEAAA907CB}"/>
              </a:ext>
            </a:extLst>
          </p:cNvPr>
          <p:cNvPicPr>
            <a:picLocks noChangeAspect="1"/>
          </p:cNvPicPr>
          <p:nvPr/>
        </p:nvPicPr>
        <p:blipFill rotWithShape="1">
          <a:blip r:embed="rId5">
            <a:extLst>
              <a:ext uri="{28A0092B-C50C-407E-A947-70E740481C1C}">
                <a14:useLocalDpi xmlns:a14="http://schemas.microsoft.com/office/drawing/2010/main" val="0"/>
              </a:ext>
            </a:extLst>
          </a:blip>
          <a:srcRect r="43244" b="42119"/>
          <a:stretch/>
        </p:blipFill>
        <p:spPr>
          <a:xfrm>
            <a:off x="937847" y="993909"/>
            <a:ext cx="7158029" cy="3941690"/>
          </a:xfrm>
          <a:prstGeom prst="rect">
            <a:avLst/>
          </a:prstGeom>
        </p:spPr>
      </p:pic>
    </p:spTree>
    <p:extLst>
      <p:ext uri="{BB962C8B-B14F-4D97-AF65-F5344CB8AC3E}">
        <p14:creationId xmlns:p14="http://schemas.microsoft.com/office/powerpoint/2010/main" val="1950267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228714" y="5641405"/>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228714" y="5641405"/>
                <a:ext cx="984583" cy="996429"/>
              </a:xfrm>
              <a:prstGeom prst="rect">
                <a:avLst/>
              </a:prstGeom>
            </p:spPr>
          </p:pic>
        </mc:Fallback>
      </mc:AlternateContent>
      <p:pic>
        <p:nvPicPr>
          <p:cNvPr id="7" name="Picture 6">
            <a:extLst>
              <a:ext uri="{FF2B5EF4-FFF2-40B4-BE49-F238E27FC236}">
                <a16:creationId xmlns:a16="http://schemas.microsoft.com/office/drawing/2014/main" id="{1764339A-CBEC-4859-A120-41F3F9FB8B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734" y="1666875"/>
            <a:ext cx="10712567" cy="3974530"/>
          </a:xfrm>
          <a:prstGeom prst="rect">
            <a:avLst/>
          </a:prstGeom>
        </p:spPr>
      </p:pic>
    </p:spTree>
    <p:extLst>
      <p:ext uri="{BB962C8B-B14F-4D97-AF65-F5344CB8AC3E}">
        <p14:creationId xmlns:p14="http://schemas.microsoft.com/office/powerpoint/2010/main" val="435917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4055167" y="1391479"/>
            <a:ext cx="9104242" cy="2690191"/>
          </a:xfrm>
        </p:spPr>
        <p:txBody>
          <a:bodyPr>
            <a:normAutofit fontScale="90000"/>
          </a:bodyPr>
          <a:lstStyle/>
          <a:p>
            <a:pPr algn="ctr"/>
            <a:br>
              <a:rPr lang="en-US" sz="6000" b="1" dirty="0">
                <a:latin typeface="Times New Roman" panose="02020603050405020304" pitchFamily="18" charset="0"/>
                <a:cs typeface="Times New Roman" panose="02020603050405020304" pitchFamily="18" charset="0"/>
              </a:rPr>
            </a:br>
            <a:br>
              <a:rPr lang="en-US" sz="6000" b="1" dirty="0">
                <a:latin typeface="Times New Roman" panose="02020603050405020304" pitchFamily="18" charset="0"/>
                <a:cs typeface="Times New Roman" panose="02020603050405020304" pitchFamily="18" charset="0"/>
              </a:rPr>
            </a:br>
            <a:r>
              <a:rPr lang="en-US" sz="4400" b="1">
                <a:latin typeface="Times New Roman" panose="02020603050405020304" pitchFamily="18" charset="0"/>
                <a:cs typeface="Times New Roman" panose="02020603050405020304" pitchFamily="18" charset="0"/>
              </a:rPr>
              <a:t>Lecture 14 &amp; 15</a:t>
            </a:r>
            <a:br>
              <a:rPr lang="en-US" sz="4400" b="1" dirty="0">
                <a:latin typeface="Times New Roman" panose="02020603050405020304" pitchFamily="18" charset="0"/>
                <a:cs typeface="Times New Roman" panose="02020603050405020304" pitchFamily="18" charset="0"/>
              </a:rPr>
            </a:br>
            <a:r>
              <a:rPr lang="en-US" sz="3100" b="1" dirty="0">
                <a:latin typeface="Times New Roman" panose="02020603050405020304" pitchFamily="18" charset="0"/>
                <a:cs typeface="Times New Roman" panose="02020603050405020304" pitchFamily="18" charset="0"/>
              </a:rPr>
              <a:t>DISCRETE STRUCTURE</a:t>
            </a:r>
            <a:endParaRPr lang="en-US" sz="3100"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dirty="0">
                <a:solidFill>
                  <a:srgbClr val="FFFFFF"/>
                </a:solidFill>
              </a:rPr>
              <a:t>SARA SHAFIQUE</a:t>
            </a:r>
          </a:p>
          <a:p>
            <a:endParaRPr lang="en-US" dirty="0"/>
          </a:p>
        </p:txBody>
      </p:sp>
    </p:spTree>
    <p:extLst>
      <p:ext uri="{BB962C8B-B14F-4D97-AF65-F5344CB8AC3E}">
        <p14:creationId xmlns:p14="http://schemas.microsoft.com/office/powerpoint/2010/main" val="6901325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228714" y="5641405"/>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228714" y="5641405"/>
                <a:ext cx="984583" cy="996429"/>
              </a:xfrm>
              <a:prstGeom prst="rect">
                <a:avLst/>
              </a:prstGeom>
            </p:spPr>
          </p:pic>
        </mc:Fallback>
      </mc:AlternateContent>
      <p:pic>
        <p:nvPicPr>
          <p:cNvPr id="8" name="Picture 7">
            <a:extLst>
              <a:ext uri="{FF2B5EF4-FFF2-40B4-BE49-F238E27FC236}">
                <a16:creationId xmlns:a16="http://schemas.microsoft.com/office/drawing/2014/main" id="{A66759D3-98B4-447C-B2DB-10FA7F2100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261" y="1662113"/>
            <a:ext cx="10505015" cy="3941691"/>
          </a:xfrm>
          <a:prstGeom prst="rect">
            <a:avLst/>
          </a:prstGeom>
        </p:spPr>
      </p:pic>
    </p:spTree>
    <p:extLst>
      <p:ext uri="{BB962C8B-B14F-4D97-AF65-F5344CB8AC3E}">
        <p14:creationId xmlns:p14="http://schemas.microsoft.com/office/powerpoint/2010/main" val="2841345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228714" y="5641405"/>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228714" y="5641405"/>
                <a:ext cx="984583" cy="996429"/>
              </a:xfrm>
              <a:prstGeom prst="rect">
                <a:avLst/>
              </a:prstGeom>
            </p:spPr>
          </p:pic>
        </mc:Fallback>
      </mc:AlternateContent>
      <p:pic>
        <p:nvPicPr>
          <p:cNvPr id="8" name="Picture 7">
            <a:extLst>
              <a:ext uri="{FF2B5EF4-FFF2-40B4-BE49-F238E27FC236}">
                <a16:creationId xmlns:a16="http://schemas.microsoft.com/office/drawing/2014/main" id="{4416FD49-0F3A-45AD-8091-A8E18151E8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502" y="1357313"/>
            <a:ext cx="10166813" cy="4319040"/>
          </a:xfrm>
          <a:prstGeom prst="rect">
            <a:avLst/>
          </a:prstGeom>
        </p:spPr>
      </p:pic>
    </p:spTree>
    <p:extLst>
      <p:ext uri="{BB962C8B-B14F-4D97-AF65-F5344CB8AC3E}">
        <p14:creationId xmlns:p14="http://schemas.microsoft.com/office/powerpoint/2010/main" val="27324779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228714" y="5641405"/>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228714" y="5641405"/>
                <a:ext cx="984583" cy="996429"/>
              </a:xfrm>
              <a:prstGeom prst="rect">
                <a:avLst/>
              </a:prstGeom>
            </p:spPr>
          </p:pic>
        </mc:Fallback>
      </mc:AlternateContent>
      <p:pic>
        <p:nvPicPr>
          <p:cNvPr id="7" name="Picture 6">
            <a:extLst>
              <a:ext uri="{FF2B5EF4-FFF2-40B4-BE49-F238E27FC236}">
                <a16:creationId xmlns:a16="http://schemas.microsoft.com/office/drawing/2014/main" id="{D8016D4A-5AAB-415F-B2FD-EC100B8D4AFE}"/>
              </a:ext>
            </a:extLst>
          </p:cNvPr>
          <p:cNvPicPr>
            <a:picLocks noChangeAspect="1"/>
          </p:cNvPicPr>
          <p:nvPr/>
        </p:nvPicPr>
        <p:blipFill rotWithShape="1">
          <a:blip r:embed="rId5">
            <a:extLst>
              <a:ext uri="{28A0092B-C50C-407E-A947-70E740481C1C}">
                <a14:useLocalDpi xmlns:a14="http://schemas.microsoft.com/office/drawing/2010/main" val="0"/>
              </a:ext>
            </a:extLst>
          </a:blip>
          <a:srcRect b="69745"/>
          <a:stretch/>
        </p:blipFill>
        <p:spPr>
          <a:xfrm>
            <a:off x="629392" y="984023"/>
            <a:ext cx="10343408" cy="2299504"/>
          </a:xfrm>
          <a:prstGeom prst="rect">
            <a:avLst/>
          </a:prstGeom>
        </p:spPr>
      </p:pic>
    </p:spTree>
    <p:extLst>
      <p:ext uri="{BB962C8B-B14F-4D97-AF65-F5344CB8AC3E}">
        <p14:creationId xmlns:p14="http://schemas.microsoft.com/office/powerpoint/2010/main" val="31808597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228714" y="5641405"/>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228714" y="5641405"/>
                <a:ext cx="984583" cy="996429"/>
              </a:xfrm>
              <a:prstGeom prst="rect">
                <a:avLst/>
              </a:prstGeom>
            </p:spPr>
          </p:pic>
        </mc:Fallback>
      </mc:AlternateContent>
      <p:pic>
        <p:nvPicPr>
          <p:cNvPr id="7" name="Picture 6">
            <a:extLst>
              <a:ext uri="{FF2B5EF4-FFF2-40B4-BE49-F238E27FC236}">
                <a16:creationId xmlns:a16="http://schemas.microsoft.com/office/drawing/2014/main" id="{D8016D4A-5AAB-415F-B2FD-EC100B8D4A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392" y="984023"/>
            <a:ext cx="9599322" cy="5127615"/>
          </a:xfrm>
          <a:prstGeom prst="rect">
            <a:avLst/>
          </a:prstGeom>
        </p:spPr>
      </p:pic>
    </p:spTree>
    <p:extLst>
      <p:ext uri="{BB962C8B-B14F-4D97-AF65-F5344CB8AC3E}">
        <p14:creationId xmlns:p14="http://schemas.microsoft.com/office/powerpoint/2010/main" val="3412442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228714" y="5641405"/>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228714" y="5641405"/>
                <a:ext cx="984583" cy="996429"/>
              </a:xfrm>
              <a:prstGeom prst="rect">
                <a:avLst/>
              </a:prstGeom>
            </p:spPr>
          </p:pic>
        </mc:Fallback>
      </mc:AlternateContent>
      <p:pic>
        <p:nvPicPr>
          <p:cNvPr id="7" name="Picture 6">
            <a:extLst>
              <a:ext uri="{FF2B5EF4-FFF2-40B4-BE49-F238E27FC236}">
                <a16:creationId xmlns:a16="http://schemas.microsoft.com/office/drawing/2014/main" id="{D8016D4A-5AAB-415F-B2FD-EC100B8D4AFE}"/>
              </a:ext>
            </a:extLst>
          </p:cNvPr>
          <p:cNvPicPr>
            <a:picLocks noChangeAspect="1"/>
          </p:cNvPicPr>
          <p:nvPr/>
        </p:nvPicPr>
        <p:blipFill rotWithShape="1">
          <a:blip r:embed="rId5">
            <a:extLst>
              <a:ext uri="{28A0092B-C50C-407E-A947-70E740481C1C}">
                <a14:useLocalDpi xmlns:a14="http://schemas.microsoft.com/office/drawing/2010/main" val="0"/>
              </a:ext>
            </a:extLst>
          </a:blip>
          <a:srcRect b="62450"/>
          <a:stretch/>
        </p:blipFill>
        <p:spPr>
          <a:xfrm>
            <a:off x="629391" y="984023"/>
            <a:ext cx="10237391" cy="2289263"/>
          </a:xfrm>
          <a:prstGeom prst="rect">
            <a:avLst/>
          </a:prstGeom>
        </p:spPr>
      </p:pic>
    </p:spTree>
    <p:extLst>
      <p:ext uri="{BB962C8B-B14F-4D97-AF65-F5344CB8AC3E}">
        <p14:creationId xmlns:p14="http://schemas.microsoft.com/office/powerpoint/2010/main" val="3154047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228714" y="5641405"/>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228714" y="5641405"/>
                <a:ext cx="984583" cy="996429"/>
              </a:xfrm>
              <a:prstGeom prst="rect">
                <a:avLst/>
              </a:prstGeom>
            </p:spPr>
          </p:pic>
        </mc:Fallback>
      </mc:AlternateContent>
      <p:pic>
        <p:nvPicPr>
          <p:cNvPr id="7" name="Picture 6">
            <a:extLst>
              <a:ext uri="{FF2B5EF4-FFF2-40B4-BE49-F238E27FC236}">
                <a16:creationId xmlns:a16="http://schemas.microsoft.com/office/drawing/2014/main" id="{D8016D4A-5AAB-415F-B2FD-EC100B8D4AFE}"/>
              </a:ext>
            </a:extLst>
          </p:cNvPr>
          <p:cNvPicPr>
            <a:picLocks noChangeAspect="1"/>
          </p:cNvPicPr>
          <p:nvPr/>
        </p:nvPicPr>
        <p:blipFill rotWithShape="1">
          <a:blip r:embed="rId5">
            <a:extLst>
              <a:ext uri="{28A0092B-C50C-407E-A947-70E740481C1C}">
                <a14:useLocalDpi xmlns:a14="http://schemas.microsoft.com/office/drawing/2010/main" val="0"/>
              </a:ext>
            </a:extLst>
          </a:blip>
          <a:srcRect b="62450"/>
          <a:stretch/>
        </p:blipFill>
        <p:spPr>
          <a:xfrm>
            <a:off x="629392" y="984024"/>
            <a:ext cx="9599322" cy="1925432"/>
          </a:xfrm>
          <a:prstGeom prst="rect">
            <a:avLst/>
          </a:prstGeom>
        </p:spPr>
      </p:pic>
      <p:pic>
        <p:nvPicPr>
          <p:cNvPr id="8" name="Picture 7">
            <a:extLst>
              <a:ext uri="{FF2B5EF4-FFF2-40B4-BE49-F238E27FC236}">
                <a16:creationId xmlns:a16="http://schemas.microsoft.com/office/drawing/2014/main" id="{E9F116EB-EAEF-47FD-AD65-30173BA394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9680" y="3219450"/>
            <a:ext cx="8654919" cy="2753838"/>
          </a:xfrm>
          <a:prstGeom prst="rect">
            <a:avLst/>
          </a:prstGeom>
        </p:spPr>
      </p:pic>
    </p:spTree>
    <p:extLst>
      <p:ext uri="{BB962C8B-B14F-4D97-AF65-F5344CB8AC3E}">
        <p14:creationId xmlns:p14="http://schemas.microsoft.com/office/powerpoint/2010/main" val="32600080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228714" y="5641405"/>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228714" y="5641405"/>
                <a:ext cx="984583" cy="996429"/>
              </a:xfrm>
              <a:prstGeom prst="rect">
                <a:avLst/>
              </a:prstGeom>
            </p:spPr>
          </p:pic>
        </mc:Fallback>
      </mc:AlternateContent>
      <p:pic>
        <p:nvPicPr>
          <p:cNvPr id="9" name="Picture 8">
            <a:extLst>
              <a:ext uri="{FF2B5EF4-FFF2-40B4-BE49-F238E27FC236}">
                <a16:creationId xmlns:a16="http://schemas.microsoft.com/office/drawing/2014/main" id="{D7AEF4BC-E20F-4307-B302-223D67353D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260" y="1546326"/>
            <a:ext cx="11065814" cy="4011437"/>
          </a:xfrm>
          <a:prstGeom prst="rect">
            <a:avLst/>
          </a:prstGeom>
        </p:spPr>
      </p:pic>
    </p:spTree>
    <p:extLst>
      <p:ext uri="{BB962C8B-B14F-4D97-AF65-F5344CB8AC3E}">
        <p14:creationId xmlns:p14="http://schemas.microsoft.com/office/powerpoint/2010/main" val="3098737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extLst>
                  <p:ext uri="{D42A27DB-BD31-4B8C-83A1-F6EECF244321}">
                    <p14:modId xmlns:p14="http://schemas.microsoft.com/office/powerpoint/2010/main" val="3339649943"/>
                  </p:ext>
                </p:extLst>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pic>
        <p:nvPicPr>
          <p:cNvPr id="7" name="Picture 6">
            <a:extLst>
              <a:ext uri="{FF2B5EF4-FFF2-40B4-BE49-F238E27FC236}">
                <a16:creationId xmlns:a16="http://schemas.microsoft.com/office/drawing/2014/main" id="{133D5F03-CC51-4479-907A-D0C52504AF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385" y="909925"/>
            <a:ext cx="10393283" cy="5267037"/>
          </a:xfrm>
          <a:prstGeom prst="rect">
            <a:avLst/>
          </a:prstGeom>
        </p:spPr>
      </p:pic>
    </p:spTree>
    <p:extLst>
      <p:ext uri="{BB962C8B-B14F-4D97-AF65-F5344CB8AC3E}">
        <p14:creationId xmlns:p14="http://schemas.microsoft.com/office/powerpoint/2010/main" val="3211820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pic>
        <p:nvPicPr>
          <p:cNvPr id="10" name="Picture 9">
            <a:extLst>
              <a:ext uri="{FF2B5EF4-FFF2-40B4-BE49-F238E27FC236}">
                <a16:creationId xmlns:a16="http://schemas.microsoft.com/office/drawing/2014/main" id="{B60480E4-2EA2-49DA-A9C9-DD850E4ACC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326" y="1303406"/>
            <a:ext cx="10075624" cy="4669882"/>
          </a:xfrm>
          <a:prstGeom prst="rect">
            <a:avLst/>
          </a:prstGeom>
        </p:spPr>
      </p:pic>
    </p:spTree>
    <p:extLst>
      <p:ext uri="{BB962C8B-B14F-4D97-AF65-F5344CB8AC3E}">
        <p14:creationId xmlns:p14="http://schemas.microsoft.com/office/powerpoint/2010/main" val="3391368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pic>
        <p:nvPicPr>
          <p:cNvPr id="15" name="Picture 14">
            <a:extLst>
              <a:ext uri="{FF2B5EF4-FFF2-40B4-BE49-F238E27FC236}">
                <a16:creationId xmlns:a16="http://schemas.microsoft.com/office/drawing/2014/main" id="{D912935D-563F-45D8-AA62-933FF645E3D1}"/>
              </a:ext>
            </a:extLst>
          </p:cNvPr>
          <p:cNvPicPr>
            <a:picLocks noChangeAspect="1"/>
          </p:cNvPicPr>
          <p:nvPr/>
        </p:nvPicPr>
        <p:blipFill rotWithShape="1">
          <a:blip r:embed="rId5">
            <a:extLst>
              <a:ext uri="{28A0092B-C50C-407E-A947-70E740481C1C}">
                <a14:useLocalDpi xmlns:a14="http://schemas.microsoft.com/office/drawing/2010/main" val="0"/>
              </a:ext>
            </a:extLst>
          </a:blip>
          <a:srcRect b="76540"/>
          <a:stretch/>
        </p:blipFill>
        <p:spPr>
          <a:xfrm>
            <a:off x="306385" y="909926"/>
            <a:ext cx="10393283" cy="1415040"/>
          </a:xfrm>
          <a:prstGeom prst="rect">
            <a:avLst/>
          </a:prstGeom>
        </p:spPr>
      </p:pic>
    </p:spTree>
    <p:extLst>
      <p:ext uri="{BB962C8B-B14F-4D97-AF65-F5344CB8AC3E}">
        <p14:creationId xmlns:p14="http://schemas.microsoft.com/office/powerpoint/2010/main" val="40940351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descr="A cartoon of a unicorn&#10;&#10;Description automatically generated with low confidence">
            <a:extLst>
              <a:ext uri="{FF2B5EF4-FFF2-40B4-BE49-F238E27FC236}">
                <a16:creationId xmlns:a16="http://schemas.microsoft.com/office/drawing/2014/main" id="{3A9447FF-AC92-4B0E-BBA8-35FBD8EB8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047" y="479493"/>
            <a:ext cx="4685073"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lvl="0">
              <a:spcAft>
                <a:spcPts val="600"/>
              </a:spcAft>
              <a:defRPr/>
            </a:pPr>
            <a:r>
              <a:rPr lang="en-US" dirty="0">
                <a:solidFill>
                  <a:prstClr val="black">
                    <a:tint val="75000"/>
                  </a:prstClr>
                </a:solidFill>
                <a:latin typeface="Calibri" panose="020F0502020204030204"/>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616E1D46-4538-4FC3-AD31-75F6CCD4DDFB}"/>
              </a:ext>
            </a:extLst>
          </p:cNvPr>
          <p:cNvSpPr txBox="1"/>
          <p:nvPr/>
        </p:nvSpPr>
        <p:spPr>
          <a:xfrm>
            <a:off x="1412414" y="5089699"/>
            <a:ext cx="364434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venir Next LT Pro"/>
                <a:ea typeface="+mn-ea"/>
                <a:cs typeface="+mn-cs"/>
              </a:rPr>
              <a:t>Lecture Outline</a:t>
            </a:r>
          </a:p>
        </p:txBody>
      </p:sp>
      <p:sp>
        <p:nvSpPr>
          <p:cNvPr id="9" name="TextBox 8">
            <a:extLst>
              <a:ext uri="{FF2B5EF4-FFF2-40B4-BE49-F238E27FC236}">
                <a16:creationId xmlns:a16="http://schemas.microsoft.com/office/drawing/2014/main" id="{A4E5C61A-0853-4C71-85F7-3EAB6DED2E50}"/>
              </a:ext>
            </a:extLst>
          </p:cNvPr>
          <p:cNvSpPr txBox="1"/>
          <p:nvPr/>
        </p:nvSpPr>
        <p:spPr>
          <a:xfrm>
            <a:off x="5636075" y="681037"/>
            <a:ext cx="5717725" cy="689419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400" b="0" i="0" u="none" strike="noStrike" kern="1200" cap="none" spc="0" normalizeH="0" baseline="0" noProof="0" dirty="0">
                <a:ln>
                  <a:noFill/>
                </a:ln>
                <a:solidFill>
                  <a:srgbClr val="FFFFFF"/>
                </a:solidFill>
                <a:effectLst/>
                <a:uLnTx/>
                <a:uFillTx/>
                <a:latin typeface="Tw Cen MT"/>
                <a:ea typeface="+mn-ea"/>
                <a:cs typeface="+mn-cs"/>
              </a:rPr>
              <a:t>Loop Structure </a:t>
            </a:r>
            <a:r>
              <a:rPr kumimoji="0" lang="en-US" sz="1800" b="0" i="0" u="none" strike="noStrike" kern="1200" cap="none" spc="0" normalizeH="0" baseline="0" noProof="0" dirty="0">
                <a:ln>
                  <a:noFill/>
                </a:ln>
                <a:solidFill>
                  <a:srgbClr val="FFFFFF"/>
                </a:solidFill>
                <a:effectLst/>
                <a:uLnTx/>
                <a:uFillTx/>
                <a:latin typeface="Tw Cen MT"/>
                <a:ea typeface="+mn-ea"/>
                <a:cs typeface="+mn-cs"/>
              </a:rPr>
              <a:t>Need</a:t>
            </a:r>
            <a:br>
              <a:rPr kumimoji="0" lang="en-US" sz="1800" b="0" i="0" u="none" strike="noStrike" kern="1200" cap="none" spc="0" normalizeH="0" baseline="0" noProof="0" dirty="0">
                <a:ln>
                  <a:noFill/>
                </a:ln>
                <a:solidFill>
                  <a:srgbClr val="121213"/>
                </a:solidFill>
                <a:effectLst/>
                <a:uLnTx/>
                <a:uFillTx/>
                <a:latin typeface="Bitter"/>
                <a:ea typeface="+mn-ea"/>
                <a:cs typeface="+mn-cs"/>
              </a:rPr>
            </a:br>
            <a:endParaRPr kumimoji="0" lang="en-US" sz="1800" b="0" i="0" u="none" strike="noStrike" kern="1200" cap="none" spc="0" normalizeH="0" baseline="0" noProof="0" dirty="0">
              <a:ln>
                <a:noFill/>
              </a:ln>
              <a:solidFill>
                <a:srgbClr val="121213"/>
              </a:solidFill>
              <a:effectLst/>
              <a:uLnTx/>
              <a:uFillTx/>
              <a:latin typeface="Bitter"/>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3200" b="1" dirty="0">
                <a:solidFill>
                  <a:srgbClr val="121213"/>
                </a:solidFill>
                <a:latin typeface="Bitter"/>
              </a:rPr>
              <a:t> Arguments</a:t>
            </a:r>
          </a:p>
          <a:p>
            <a:pPr marL="571500" marR="0" lvl="0" indent="-571500" algn="l" defTabSz="914400" rtl="0" eaLnBrk="1" fontAlgn="auto" latinLnBrk="0" hangingPunct="1">
              <a:lnSpc>
                <a:spcPct val="100000"/>
              </a:lnSpc>
              <a:spcBef>
                <a:spcPts val="0"/>
              </a:spcBef>
              <a:spcAft>
                <a:spcPts val="0"/>
              </a:spcAft>
              <a:buClrTx/>
              <a:buSzTx/>
              <a:buFont typeface="+mj-lt"/>
              <a:buAutoNum type="romanLcPeriod"/>
              <a:tabLst/>
              <a:defRPr/>
            </a:pPr>
            <a:r>
              <a:rPr lang="en-US" sz="3200" b="1" dirty="0">
                <a:solidFill>
                  <a:prstClr val="black"/>
                </a:solidFill>
                <a:latin typeface="Tw Cen MT"/>
              </a:rPr>
              <a:t>Valid Arguments</a:t>
            </a:r>
          </a:p>
          <a:p>
            <a:pPr marL="571500" marR="0" lvl="0" indent="-571500" algn="l" defTabSz="914400" rtl="0" eaLnBrk="1" fontAlgn="auto" latinLnBrk="0" hangingPunct="1">
              <a:lnSpc>
                <a:spcPct val="100000"/>
              </a:lnSpc>
              <a:spcBef>
                <a:spcPts val="0"/>
              </a:spcBef>
              <a:spcAft>
                <a:spcPts val="0"/>
              </a:spcAft>
              <a:buClrTx/>
              <a:buSzTx/>
              <a:buFont typeface="+mj-lt"/>
              <a:buAutoNum type="romanLcPeriod"/>
              <a:tabLst/>
              <a:defRPr/>
            </a:pPr>
            <a:r>
              <a:rPr lang="en-US" sz="3200" b="1" dirty="0">
                <a:solidFill>
                  <a:prstClr val="black"/>
                </a:solidFill>
                <a:latin typeface="Tw Cen MT"/>
              </a:rPr>
              <a:t>Invalid Arguments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3200" b="1" dirty="0">
                <a:solidFill>
                  <a:prstClr val="black"/>
                </a:solidFill>
                <a:latin typeface="Tw Cen MT"/>
              </a:rPr>
              <a:t>Quantifiers</a:t>
            </a:r>
          </a:p>
          <a:p>
            <a:pPr marL="400050" marR="0" lvl="0" indent="-400050"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3200" b="1" i="0" u="none" strike="noStrike" kern="1200" cap="none" spc="0" normalizeH="0" baseline="0" noProof="0" dirty="0">
                <a:ln>
                  <a:noFill/>
                </a:ln>
                <a:solidFill>
                  <a:prstClr val="black"/>
                </a:solidFill>
                <a:effectLst/>
                <a:uLnTx/>
                <a:uFillTx/>
                <a:latin typeface="Tw Cen MT"/>
                <a:ea typeface="+mn-ea"/>
                <a:cs typeface="+mn-cs"/>
              </a:rPr>
              <a:t> Universal Quantifiers</a:t>
            </a:r>
            <a:endParaRPr lang="en-US" sz="3200" b="1" dirty="0">
              <a:solidFill>
                <a:prstClr val="black"/>
              </a:solidFill>
              <a:latin typeface="Tw Cen MT"/>
            </a:endParaRPr>
          </a:p>
          <a:p>
            <a:pPr marL="400050" marR="0" lvl="0" indent="-400050" algn="l" defTabSz="914400" rtl="0" eaLnBrk="1" fontAlgn="auto" latinLnBrk="0" hangingPunct="1">
              <a:lnSpc>
                <a:spcPct val="100000"/>
              </a:lnSpc>
              <a:spcBef>
                <a:spcPts val="0"/>
              </a:spcBef>
              <a:spcAft>
                <a:spcPts val="0"/>
              </a:spcAft>
              <a:buClrTx/>
              <a:buSzTx/>
              <a:buFont typeface="+mj-lt"/>
              <a:buAutoNum type="romanLcPeriod"/>
              <a:tabLst/>
              <a:defRPr/>
            </a:pPr>
            <a:r>
              <a:rPr lang="en-US" sz="3200" b="1" dirty="0">
                <a:solidFill>
                  <a:prstClr val="black"/>
                </a:solidFill>
                <a:latin typeface="Tw Cen MT"/>
              </a:rPr>
              <a:t> Existential Quantifiers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3200" b="1" dirty="0">
                <a:solidFill>
                  <a:prstClr val="black"/>
                </a:solidFill>
                <a:latin typeface="Tw Cen MT"/>
              </a:rPr>
              <a:t>Rules of Inference</a:t>
            </a:r>
          </a:p>
          <a:p>
            <a:pPr marL="342900" lvl="0" indent="-342900">
              <a:buFont typeface="Wingdings" panose="05000000000000000000" pitchFamily="2" charset="2"/>
              <a:buChar char="q"/>
              <a:defRPr/>
            </a:pPr>
            <a:r>
              <a:rPr lang="en-US" sz="2400" b="1" dirty="0">
                <a:solidFill>
                  <a:prstClr val="black"/>
                </a:solidFill>
              </a:rPr>
              <a:t>  Inference Rules: Propositional   and Building Arguments</a:t>
            </a:r>
          </a:p>
          <a:p>
            <a:pPr marR="0" lvl="0" algn="l" defTabSz="914400" rtl="0" eaLnBrk="1" fontAlgn="auto" latinLnBrk="0" hangingPunct="1">
              <a:lnSpc>
                <a:spcPct val="100000"/>
              </a:lnSpc>
              <a:spcBef>
                <a:spcPts val="0"/>
              </a:spcBef>
              <a:spcAft>
                <a:spcPts val="0"/>
              </a:spcAft>
              <a:buClrTx/>
              <a:buSzTx/>
              <a:tabLst/>
              <a:defRPr/>
            </a:pPr>
            <a:endParaRPr lang="en-US" sz="3200" b="1" dirty="0">
              <a:solidFill>
                <a:prstClr val="black"/>
              </a:solidFill>
              <a:latin typeface="Tw Cen MT"/>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sz="3200" b="1" dirty="0">
              <a:solidFill>
                <a:prstClr val="black"/>
              </a:solidFill>
              <a:latin typeface="Tw Cen MT"/>
            </a:endParaRPr>
          </a:p>
          <a:p>
            <a:pPr marR="0" lvl="0" algn="l" defTabSz="914400" rtl="0" eaLnBrk="1" fontAlgn="auto" latinLnBrk="0" hangingPunct="1">
              <a:lnSpc>
                <a:spcPct val="100000"/>
              </a:lnSpc>
              <a:spcBef>
                <a:spcPts val="0"/>
              </a:spcBef>
              <a:spcAft>
                <a:spcPts val="0"/>
              </a:spcAft>
              <a:buClrTx/>
              <a:buSzTx/>
              <a:tabLst/>
              <a:defRPr/>
            </a:pPr>
            <a:endParaRPr lang="en-US" sz="3200" b="1" dirty="0">
              <a:solidFill>
                <a:prstClr val="black"/>
              </a:solidFill>
              <a:latin typeface="Tw Cen MT"/>
            </a:endParaRPr>
          </a:p>
          <a:p>
            <a:pPr marR="0" lvl="0" algn="l" defTabSz="914400" rtl="0" eaLnBrk="1" fontAlgn="auto" latinLnBrk="0" hangingPunct="1">
              <a:lnSpc>
                <a:spcPct val="100000"/>
              </a:lnSpc>
              <a:spcBef>
                <a:spcPts val="0"/>
              </a:spcBef>
              <a:spcAft>
                <a:spcPts val="0"/>
              </a:spcAft>
              <a:buClrTx/>
              <a:buSzTx/>
              <a:tabLst/>
              <a:defRPr/>
            </a:pPr>
            <a:endParaRPr kumimoji="0" lang="en-US" sz="3200" b="1" i="0" u="none" strike="noStrike" kern="1200" cap="none" spc="0" normalizeH="0" baseline="0" noProof="0" dirty="0">
              <a:ln>
                <a:noFill/>
              </a:ln>
              <a:solidFill>
                <a:prstClr val="black"/>
              </a:solidFill>
              <a:effectLst/>
              <a:uLnTx/>
              <a:uFillTx/>
              <a:latin typeface="Tw Cen MT"/>
              <a:ea typeface="+mn-ea"/>
              <a:cs typeface="+mn-cs"/>
            </a:endParaRPr>
          </a:p>
        </p:txBody>
      </p:sp>
    </p:spTree>
    <p:extLst>
      <p:ext uri="{BB962C8B-B14F-4D97-AF65-F5344CB8AC3E}">
        <p14:creationId xmlns:p14="http://schemas.microsoft.com/office/powerpoint/2010/main" val="36670578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7"/>
                                        </p:tgtEl>
                                      </p:cBhvr>
                                    </p:animEffect>
                                    <p:set>
                                      <p:cBhvr>
                                        <p:cTn id="7"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pic>
        <p:nvPicPr>
          <p:cNvPr id="7" name="Picture 6">
            <a:extLst>
              <a:ext uri="{FF2B5EF4-FFF2-40B4-BE49-F238E27FC236}">
                <a16:creationId xmlns:a16="http://schemas.microsoft.com/office/drawing/2014/main" id="{02FE39D9-9746-42B7-B96A-5D0B69A89B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7118" y="2297758"/>
            <a:ext cx="6769344" cy="3941691"/>
          </a:xfrm>
          <a:prstGeom prst="rect">
            <a:avLst/>
          </a:prstGeom>
        </p:spPr>
      </p:pic>
      <p:pic>
        <p:nvPicPr>
          <p:cNvPr id="15" name="Picture 14">
            <a:extLst>
              <a:ext uri="{FF2B5EF4-FFF2-40B4-BE49-F238E27FC236}">
                <a16:creationId xmlns:a16="http://schemas.microsoft.com/office/drawing/2014/main" id="{D912935D-563F-45D8-AA62-933FF645E3D1}"/>
              </a:ext>
            </a:extLst>
          </p:cNvPr>
          <p:cNvPicPr>
            <a:picLocks noChangeAspect="1"/>
          </p:cNvPicPr>
          <p:nvPr/>
        </p:nvPicPr>
        <p:blipFill rotWithShape="1">
          <a:blip r:embed="rId6">
            <a:extLst>
              <a:ext uri="{28A0092B-C50C-407E-A947-70E740481C1C}">
                <a14:useLocalDpi xmlns:a14="http://schemas.microsoft.com/office/drawing/2010/main" val="0"/>
              </a:ext>
            </a:extLst>
          </a:blip>
          <a:srcRect b="76540"/>
          <a:stretch/>
        </p:blipFill>
        <p:spPr>
          <a:xfrm>
            <a:off x="306385" y="909926"/>
            <a:ext cx="10393283" cy="1415040"/>
          </a:xfrm>
          <a:prstGeom prst="rect">
            <a:avLst/>
          </a:prstGeom>
        </p:spPr>
      </p:pic>
    </p:spTree>
    <p:extLst>
      <p:ext uri="{BB962C8B-B14F-4D97-AF65-F5344CB8AC3E}">
        <p14:creationId xmlns:p14="http://schemas.microsoft.com/office/powerpoint/2010/main" val="16181074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pic>
        <p:nvPicPr>
          <p:cNvPr id="7" name="Picture 6">
            <a:extLst>
              <a:ext uri="{FF2B5EF4-FFF2-40B4-BE49-F238E27FC236}">
                <a16:creationId xmlns:a16="http://schemas.microsoft.com/office/drawing/2014/main" id="{2611C328-DFC1-415A-B0C1-EB97D9ED0A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038" y="1413702"/>
            <a:ext cx="10589942" cy="3712418"/>
          </a:xfrm>
          <a:prstGeom prst="rect">
            <a:avLst/>
          </a:prstGeom>
        </p:spPr>
      </p:pic>
    </p:spTree>
    <p:extLst>
      <p:ext uri="{BB962C8B-B14F-4D97-AF65-F5344CB8AC3E}">
        <p14:creationId xmlns:p14="http://schemas.microsoft.com/office/powerpoint/2010/main" val="20069146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pic>
        <p:nvPicPr>
          <p:cNvPr id="7" name="Picture 6">
            <a:extLst>
              <a:ext uri="{FF2B5EF4-FFF2-40B4-BE49-F238E27FC236}">
                <a16:creationId xmlns:a16="http://schemas.microsoft.com/office/drawing/2014/main" id="{352959F6-C120-47CE-AA5C-6B08384850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970" y="1610553"/>
            <a:ext cx="10240654" cy="3442392"/>
          </a:xfrm>
          <a:prstGeom prst="rect">
            <a:avLst/>
          </a:prstGeom>
        </p:spPr>
      </p:pic>
    </p:spTree>
    <p:extLst>
      <p:ext uri="{BB962C8B-B14F-4D97-AF65-F5344CB8AC3E}">
        <p14:creationId xmlns:p14="http://schemas.microsoft.com/office/powerpoint/2010/main" val="356462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pic>
        <p:nvPicPr>
          <p:cNvPr id="8" name="Picture 7">
            <a:extLst>
              <a:ext uri="{FF2B5EF4-FFF2-40B4-BE49-F238E27FC236}">
                <a16:creationId xmlns:a16="http://schemas.microsoft.com/office/drawing/2014/main" id="{9FC70C00-EA86-48A3-A24F-DB463BDF85B4}"/>
              </a:ext>
            </a:extLst>
          </p:cNvPr>
          <p:cNvPicPr>
            <a:picLocks noChangeAspect="1"/>
          </p:cNvPicPr>
          <p:nvPr/>
        </p:nvPicPr>
        <p:blipFill rotWithShape="1">
          <a:blip r:embed="rId5">
            <a:extLst>
              <a:ext uri="{28A0092B-C50C-407E-A947-70E740481C1C}">
                <a14:useLocalDpi xmlns:a14="http://schemas.microsoft.com/office/drawing/2010/main" val="0"/>
              </a:ext>
            </a:extLst>
          </a:blip>
          <a:srcRect b="42249"/>
          <a:stretch/>
        </p:blipFill>
        <p:spPr>
          <a:xfrm>
            <a:off x="933467" y="2184155"/>
            <a:ext cx="9854850" cy="2111651"/>
          </a:xfrm>
          <a:prstGeom prst="rect">
            <a:avLst/>
          </a:prstGeom>
        </p:spPr>
      </p:pic>
      <p:sp>
        <p:nvSpPr>
          <p:cNvPr id="4" name="TextBox 3">
            <a:extLst>
              <a:ext uri="{FF2B5EF4-FFF2-40B4-BE49-F238E27FC236}">
                <a16:creationId xmlns:a16="http://schemas.microsoft.com/office/drawing/2014/main" id="{910BEA0E-0499-4502-9F2C-9497F2954D06}"/>
              </a:ext>
            </a:extLst>
          </p:cNvPr>
          <p:cNvSpPr txBox="1"/>
          <p:nvPr/>
        </p:nvSpPr>
        <p:spPr>
          <a:xfrm>
            <a:off x="838200" y="588640"/>
            <a:ext cx="4863548" cy="646331"/>
          </a:xfrm>
          <a:prstGeom prst="rect">
            <a:avLst/>
          </a:prstGeom>
          <a:noFill/>
        </p:spPr>
        <p:txBody>
          <a:bodyPr wrap="square" rtlCol="0">
            <a:spAutoFit/>
          </a:bodyPr>
          <a:lstStyle/>
          <a:p>
            <a:r>
              <a:rPr lang="en-US" sz="3600" b="1" dirty="0"/>
              <a:t>Counter Example 1</a:t>
            </a:r>
          </a:p>
        </p:txBody>
      </p:sp>
    </p:spTree>
    <p:extLst>
      <p:ext uri="{BB962C8B-B14F-4D97-AF65-F5344CB8AC3E}">
        <p14:creationId xmlns:p14="http://schemas.microsoft.com/office/powerpoint/2010/main" val="4269258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pic>
        <p:nvPicPr>
          <p:cNvPr id="8" name="Picture 7">
            <a:extLst>
              <a:ext uri="{FF2B5EF4-FFF2-40B4-BE49-F238E27FC236}">
                <a16:creationId xmlns:a16="http://schemas.microsoft.com/office/drawing/2014/main" id="{9FC70C00-EA86-48A3-A24F-DB463BDF85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704975"/>
            <a:ext cx="9854850" cy="3656452"/>
          </a:xfrm>
          <a:prstGeom prst="rect">
            <a:avLst/>
          </a:prstGeom>
        </p:spPr>
      </p:pic>
      <p:sp>
        <p:nvSpPr>
          <p:cNvPr id="11" name="TextBox 10">
            <a:extLst>
              <a:ext uri="{FF2B5EF4-FFF2-40B4-BE49-F238E27FC236}">
                <a16:creationId xmlns:a16="http://schemas.microsoft.com/office/drawing/2014/main" id="{6A2DF5A6-6BEF-4411-9279-C91D83EDB66A}"/>
              </a:ext>
            </a:extLst>
          </p:cNvPr>
          <p:cNvSpPr txBox="1"/>
          <p:nvPr/>
        </p:nvSpPr>
        <p:spPr>
          <a:xfrm>
            <a:off x="838200" y="588640"/>
            <a:ext cx="4863548" cy="646331"/>
          </a:xfrm>
          <a:prstGeom prst="rect">
            <a:avLst/>
          </a:prstGeom>
          <a:noFill/>
        </p:spPr>
        <p:txBody>
          <a:bodyPr wrap="square" rtlCol="0">
            <a:spAutoFit/>
          </a:bodyPr>
          <a:lstStyle/>
          <a:p>
            <a:r>
              <a:rPr lang="en-US" sz="3600" b="1" dirty="0"/>
              <a:t>Counter Example 1</a:t>
            </a:r>
          </a:p>
        </p:txBody>
      </p:sp>
    </p:spTree>
    <p:extLst>
      <p:ext uri="{BB962C8B-B14F-4D97-AF65-F5344CB8AC3E}">
        <p14:creationId xmlns:p14="http://schemas.microsoft.com/office/powerpoint/2010/main" val="1987861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pic>
        <p:nvPicPr>
          <p:cNvPr id="8" name="Picture 7">
            <a:extLst>
              <a:ext uri="{FF2B5EF4-FFF2-40B4-BE49-F238E27FC236}">
                <a16:creationId xmlns:a16="http://schemas.microsoft.com/office/drawing/2014/main" id="{CDACD955-FC13-4726-839B-05A79CF102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187651"/>
            <a:ext cx="9563184" cy="1844675"/>
          </a:xfrm>
          <a:prstGeom prst="rect">
            <a:avLst/>
          </a:prstGeom>
        </p:spPr>
      </p:pic>
      <p:pic>
        <p:nvPicPr>
          <p:cNvPr id="10" name="Picture 9">
            <a:extLst>
              <a:ext uri="{FF2B5EF4-FFF2-40B4-BE49-F238E27FC236}">
                <a16:creationId xmlns:a16="http://schemas.microsoft.com/office/drawing/2014/main" id="{867B2838-B815-4F7A-B7F9-A4258A1519D3}"/>
              </a:ext>
            </a:extLst>
          </p:cNvPr>
          <p:cNvPicPr>
            <a:picLocks noChangeAspect="1"/>
          </p:cNvPicPr>
          <p:nvPr/>
        </p:nvPicPr>
        <p:blipFill rotWithShape="1">
          <a:blip r:embed="rId6">
            <a:extLst>
              <a:ext uri="{28A0092B-C50C-407E-A947-70E740481C1C}">
                <a14:useLocalDpi xmlns:a14="http://schemas.microsoft.com/office/drawing/2010/main" val="0"/>
              </a:ext>
            </a:extLst>
          </a:blip>
          <a:srcRect b="85264"/>
          <a:stretch/>
        </p:blipFill>
        <p:spPr>
          <a:xfrm>
            <a:off x="838201" y="2543257"/>
            <a:ext cx="9531016" cy="543483"/>
          </a:xfrm>
          <a:prstGeom prst="rect">
            <a:avLst/>
          </a:prstGeom>
        </p:spPr>
      </p:pic>
      <p:sp>
        <p:nvSpPr>
          <p:cNvPr id="15" name="TextBox 14">
            <a:extLst>
              <a:ext uri="{FF2B5EF4-FFF2-40B4-BE49-F238E27FC236}">
                <a16:creationId xmlns:a16="http://schemas.microsoft.com/office/drawing/2014/main" id="{7070B4AD-2950-42EB-B3D4-1635065C849A}"/>
              </a:ext>
            </a:extLst>
          </p:cNvPr>
          <p:cNvSpPr txBox="1"/>
          <p:nvPr/>
        </p:nvSpPr>
        <p:spPr>
          <a:xfrm>
            <a:off x="838200" y="588640"/>
            <a:ext cx="4863548" cy="646331"/>
          </a:xfrm>
          <a:prstGeom prst="rect">
            <a:avLst/>
          </a:prstGeom>
          <a:noFill/>
        </p:spPr>
        <p:txBody>
          <a:bodyPr wrap="square" rtlCol="0">
            <a:spAutoFit/>
          </a:bodyPr>
          <a:lstStyle/>
          <a:p>
            <a:r>
              <a:rPr lang="en-US" sz="3600" b="1" dirty="0"/>
              <a:t>Counter Example 2</a:t>
            </a:r>
          </a:p>
        </p:txBody>
      </p:sp>
    </p:spTree>
    <p:extLst>
      <p:ext uri="{BB962C8B-B14F-4D97-AF65-F5344CB8AC3E}">
        <p14:creationId xmlns:p14="http://schemas.microsoft.com/office/powerpoint/2010/main" val="4572503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pic>
        <p:nvPicPr>
          <p:cNvPr id="8" name="Picture 7">
            <a:extLst>
              <a:ext uri="{FF2B5EF4-FFF2-40B4-BE49-F238E27FC236}">
                <a16:creationId xmlns:a16="http://schemas.microsoft.com/office/drawing/2014/main" id="{CDACD955-FC13-4726-839B-05A79CF102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187651"/>
            <a:ext cx="9563184" cy="1844675"/>
          </a:xfrm>
          <a:prstGeom prst="rect">
            <a:avLst/>
          </a:prstGeom>
        </p:spPr>
      </p:pic>
      <p:pic>
        <p:nvPicPr>
          <p:cNvPr id="10" name="Picture 9">
            <a:extLst>
              <a:ext uri="{FF2B5EF4-FFF2-40B4-BE49-F238E27FC236}">
                <a16:creationId xmlns:a16="http://schemas.microsoft.com/office/drawing/2014/main" id="{867B2838-B815-4F7A-B7F9-A4258A151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1" y="2543257"/>
            <a:ext cx="9531016" cy="3688120"/>
          </a:xfrm>
          <a:prstGeom prst="rect">
            <a:avLst/>
          </a:prstGeom>
        </p:spPr>
      </p:pic>
      <p:sp>
        <p:nvSpPr>
          <p:cNvPr id="15" name="TextBox 14">
            <a:extLst>
              <a:ext uri="{FF2B5EF4-FFF2-40B4-BE49-F238E27FC236}">
                <a16:creationId xmlns:a16="http://schemas.microsoft.com/office/drawing/2014/main" id="{8D335243-74AC-4BE9-A6D7-22A27E0F7F2C}"/>
              </a:ext>
            </a:extLst>
          </p:cNvPr>
          <p:cNvSpPr txBox="1"/>
          <p:nvPr/>
        </p:nvSpPr>
        <p:spPr>
          <a:xfrm>
            <a:off x="838200" y="588640"/>
            <a:ext cx="4863548" cy="646331"/>
          </a:xfrm>
          <a:prstGeom prst="rect">
            <a:avLst/>
          </a:prstGeom>
          <a:noFill/>
        </p:spPr>
        <p:txBody>
          <a:bodyPr wrap="square" rtlCol="0">
            <a:spAutoFit/>
          </a:bodyPr>
          <a:lstStyle/>
          <a:p>
            <a:r>
              <a:rPr lang="en-US" sz="3600" b="1" dirty="0"/>
              <a:t>Counter Example 2</a:t>
            </a:r>
          </a:p>
        </p:txBody>
      </p:sp>
    </p:spTree>
    <p:extLst>
      <p:ext uri="{BB962C8B-B14F-4D97-AF65-F5344CB8AC3E}">
        <p14:creationId xmlns:p14="http://schemas.microsoft.com/office/powerpoint/2010/main" val="41449585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pic>
        <p:nvPicPr>
          <p:cNvPr id="7" name="Picture 6">
            <a:extLst>
              <a:ext uri="{FF2B5EF4-FFF2-40B4-BE49-F238E27FC236}">
                <a16:creationId xmlns:a16="http://schemas.microsoft.com/office/drawing/2014/main" id="{3C049419-B1A2-4DDF-903A-687CB144FDF4}"/>
              </a:ext>
            </a:extLst>
          </p:cNvPr>
          <p:cNvPicPr>
            <a:picLocks noChangeAspect="1"/>
          </p:cNvPicPr>
          <p:nvPr/>
        </p:nvPicPr>
        <p:blipFill rotWithShape="1">
          <a:blip r:embed="rId5">
            <a:extLst>
              <a:ext uri="{28A0092B-C50C-407E-A947-70E740481C1C}">
                <a14:useLocalDpi xmlns:a14="http://schemas.microsoft.com/office/drawing/2010/main" val="0"/>
              </a:ext>
            </a:extLst>
          </a:blip>
          <a:srcRect b="50358"/>
          <a:stretch/>
        </p:blipFill>
        <p:spPr>
          <a:xfrm>
            <a:off x="1085231" y="2001077"/>
            <a:ext cx="9498939" cy="1954211"/>
          </a:xfrm>
          <a:prstGeom prst="rect">
            <a:avLst/>
          </a:prstGeom>
        </p:spPr>
      </p:pic>
      <p:sp>
        <p:nvSpPr>
          <p:cNvPr id="11" name="TextBox 10">
            <a:extLst>
              <a:ext uri="{FF2B5EF4-FFF2-40B4-BE49-F238E27FC236}">
                <a16:creationId xmlns:a16="http://schemas.microsoft.com/office/drawing/2014/main" id="{491AED05-62FE-4C31-BDA4-F611F609DA4A}"/>
              </a:ext>
            </a:extLst>
          </p:cNvPr>
          <p:cNvSpPr txBox="1"/>
          <p:nvPr/>
        </p:nvSpPr>
        <p:spPr>
          <a:xfrm>
            <a:off x="838200" y="588640"/>
            <a:ext cx="4863548" cy="646331"/>
          </a:xfrm>
          <a:prstGeom prst="rect">
            <a:avLst/>
          </a:prstGeom>
          <a:noFill/>
        </p:spPr>
        <p:txBody>
          <a:bodyPr wrap="square" rtlCol="0">
            <a:spAutoFit/>
          </a:bodyPr>
          <a:lstStyle/>
          <a:p>
            <a:r>
              <a:rPr lang="en-US" sz="3600" b="1" dirty="0"/>
              <a:t>Counter Example 3</a:t>
            </a:r>
          </a:p>
        </p:txBody>
      </p:sp>
    </p:spTree>
    <p:extLst>
      <p:ext uri="{BB962C8B-B14F-4D97-AF65-F5344CB8AC3E}">
        <p14:creationId xmlns:p14="http://schemas.microsoft.com/office/powerpoint/2010/main" val="3423035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pic>
        <p:nvPicPr>
          <p:cNvPr id="7" name="Picture 6">
            <a:extLst>
              <a:ext uri="{FF2B5EF4-FFF2-40B4-BE49-F238E27FC236}">
                <a16:creationId xmlns:a16="http://schemas.microsoft.com/office/drawing/2014/main" id="{3C049419-B1A2-4DDF-903A-687CB144F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231" y="2001077"/>
            <a:ext cx="9498939" cy="3936585"/>
          </a:xfrm>
          <a:prstGeom prst="rect">
            <a:avLst/>
          </a:prstGeom>
        </p:spPr>
      </p:pic>
      <p:sp>
        <p:nvSpPr>
          <p:cNvPr id="11" name="TextBox 10">
            <a:extLst>
              <a:ext uri="{FF2B5EF4-FFF2-40B4-BE49-F238E27FC236}">
                <a16:creationId xmlns:a16="http://schemas.microsoft.com/office/drawing/2014/main" id="{011A5A3F-394E-4FBD-8A1C-FBA46125D5DE}"/>
              </a:ext>
            </a:extLst>
          </p:cNvPr>
          <p:cNvSpPr txBox="1"/>
          <p:nvPr/>
        </p:nvSpPr>
        <p:spPr>
          <a:xfrm>
            <a:off x="838200" y="588640"/>
            <a:ext cx="4863548" cy="646331"/>
          </a:xfrm>
          <a:prstGeom prst="rect">
            <a:avLst/>
          </a:prstGeom>
          <a:noFill/>
        </p:spPr>
        <p:txBody>
          <a:bodyPr wrap="square" rtlCol="0">
            <a:spAutoFit/>
          </a:bodyPr>
          <a:lstStyle/>
          <a:p>
            <a:r>
              <a:rPr lang="en-US" sz="3600" b="1" dirty="0"/>
              <a:t>Counter Example 3</a:t>
            </a:r>
          </a:p>
        </p:txBody>
      </p:sp>
    </p:spTree>
    <p:extLst>
      <p:ext uri="{BB962C8B-B14F-4D97-AF65-F5344CB8AC3E}">
        <p14:creationId xmlns:p14="http://schemas.microsoft.com/office/powerpoint/2010/main" val="4001274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
        <p:nvSpPr>
          <p:cNvPr id="4" name="TextBox 3">
            <a:extLst>
              <a:ext uri="{FF2B5EF4-FFF2-40B4-BE49-F238E27FC236}">
                <a16:creationId xmlns:a16="http://schemas.microsoft.com/office/drawing/2014/main" id="{3CC0C5B1-3E2F-4179-BF17-3C5DFA61364D}"/>
              </a:ext>
            </a:extLst>
          </p:cNvPr>
          <p:cNvSpPr txBox="1"/>
          <p:nvPr/>
        </p:nvSpPr>
        <p:spPr>
          <a:xfrm>
            <a:off x="984798" y="1104405"/>
            <a:ext cx="8763989" cy="646331"/>
          </a:xfrm>
          <a:prstGeom prst="rect">
            <a:avLst/>
          </a:prstGeom>
          <a:noFill/>
        </p:spPr>
        <p:txBody>
          <a:bodyPr wrap="square" rtlCol="0">
            <a:spAutoFit/>
          </a:bodyPr>
          <a:lstStyle/>
          <a:p>
            <a:r>
              <a:rPr lang="en-US" sz="3600" b="1" dirty="0">
                <a:solidFill>
                  <a:srgbClr val="444444"/>
                </a:solidFill>
                <a:latin typeface="Open Sans"/>
              </a:rPr>
              <a:t>Rules of Inference</a:t>
            </a:r>
            <a:endParaRPr lang="en-US" sz="3600" b="1" dirty="0"/>
          </a:p>
        </p:txBody>
      </p:sp>
      <p:sp>
        <p:nvSpPr>
          <p:cNvPr id="8" name="TextBox 7">
            <a:extLst>
              <a:ext uri="{FF2B5EF4-FFF2-40B4-BE49-F238E27FC236}">
                <a16:creationId xmlns:a16="http://schemas.microsoft.com/office/drawing/2014/main" id="{30DD1F5C-0C78-4421-94C6-EF612359BE61}"/>
              </a:ext>
            </a:extLst>
          </p:cNvPr>
          <p:cNvSpPr txBox="1"/>
          <p:nvPr/>
        </p:nvSpPr>
        <p:spPr>
          <a:xfrm>
            <a:off x="984798" y="2303813"/>
            <a:ext cx="9619867" cy="3108543"/>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We can always use a truth table to show that an argument form is valid.</a:t>
            </a:r>
          </a:p>
          <a:p>
            <a:pPr marL="285750" indent="-285750">
              <a:buFont typeface="Wingdings" panose="05000000000000000000" pitchFamily="2" charset="2"/>
              <a:buChar char="Ø"/>
            </a:pPr>
            <a:endParaRPr lang="en-US" sz="2000" dirty="0"/>
          </a:p>
          <a:p>
            <a:pPr marL="285750" indent="-285750">
              <a:buFont typeface="Wingdings" panose="05000000000000000000" pitchFamily="2" charset="2"/>
              <a:buChar char="Ø"/>
            </a:pPr>
            <a:r>
              <a:rPr lang="en-US" sz="2000" dirty="0"/>
              <a:t>However, this can be a tedious approach. For example, when an argument form involves 10 different propositional variables, to use a truth table to show this argument form is valid requires 2^10 = 1024 different rows.</a:t>
            </a:r>
          </a:p>
          <a:p>
            <a:pPr marL="285750" indent="-285750">
              <a:buFont typeface="Wingdings" panose="05000000000000000000" pitchFamily="2" charset="2"/>
              <a:buChar char="Ø"/>
            </a:pPr>
            <a:endParaRPr lang="en-US" sz="2000" dirty="0"/>
          </a:p>
          <a:p>
            <a:pPr marL="285750" indent="-285750">
              <a:buFont typeface="Wingdings" panose="05000000000000000000" pitchFamily="2" charset="2"/>
              <a:buChar char="Ø"/>
            </a:pPr>
            <a:r>
              <a:rPr lang="en-US" sz="2000" dirty="0"/>
              <a:t>Instead, we can first establish the validity of some relatively simple argument forms, called rules of inference.</a:t>
            </a:r>
          </a:p>
          <a:p>
            <a:endParaRPr lang="en-US" dirty="0"/>
          </a:p>
          <a:p>
            <a:endParaRPr lang="en-US" dirty="0"/>
          </a:p>
        </p:txBody>
      </p:sp>
    </p:spTree>
    <p:extLst>
      <p:ext uri="{BB962C8B-B14F-4D97-AF65-F5344CB8AC3E}">
        <p14:creationId xmlns:p14="http://schemas.microsoft.com/office/powerpoint/2010/main" val="42292174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dirty="0">
                <a:solidFill>
                  <a:prstClr val="black">
                    <a:tint val="75000"/>
                  </a:prstClr>
                </a:solidFill>
                <a:latin typeface="Calibri" panose="020F0502020204030204"/>
              </a:rPr>
              <a:t>DISCRETE STRUCTURE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5" name="Content Placeholder 6" descr="A sign on a wall&#10;&#10;Description automatically generated with low confidence">
            <a:extLst>
              <a:ext uri="{FF2B5EF4-FFF2-40B4-BE49-F238E27FC236}">
                <a16:creationId xmlns:a16="http://schemas.microsoft.com/office/drawing/2014/main" id="{3EC35965-9537-487B-B28B-F6D10929A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1982" y="5156071"/>
            <a:ext cx="1630017" cy="170192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pic>
        <p:nvPicPr>
          <p:cNvPr id="20" name="Picture 19">
            <a:extLst>
              <a:ext uri="{FF2B5EF4-FFF2-40B4-BE49-F238E27FC236}">
                <a16:creationId xmlns:a16="http://schemas.microsoft.com/office/drawing/2014/main" id="{BE0715A4-791B-4002-BDC0-67746E28E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595" y="681038"/>
            <a:ext cx="9558948" cy="5538788"/>
          </a:xfrm>
          <a:prstGeom prst="rect">
            <a:avLst/>
          </a:prstGeom>
        </p:spPr>
      </p:pic>
    </p:spTree>
    <p:extLst>
      <p:ext uri="{BB962C8B-B14F-4D97-AF65-F5344CB8AC3E}">
        <p14:creationId xmlns:p14="http://schemas.microsoft.com/office/powerpoint/2010/main" val="28137675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pic>
        <p:nvPicPr>
          <p:cNvPr id="8" name="Picture 7">
            <a:extLst>
              <a:ext uri="{FF2B5EF4-FFF2-40B4-BE49-F238E27FC236}">
                <a16:creationId xmlns:a16="http://schemas.microsoft.com/office/drawing/2014/main" id="{9EB772E1-5A43-4BFA-8AEA-32C4203997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9549" y="909308"/>
            <a:ext cx="7350825" cy="4894413"/>
          </a:xfrm>
          <a:prstGeom prst="rect">
            <a:avLst/>
          </a:prstGeom>
        </p:spPr>
      </p:pic>
    </p:spTree>
    <p:extLst>
      <p:ext uri="{BB962C8B-B14F-4D97-AF65-F5344CB8AC3E}">
        <p14:creationId xmlns:p14="http://schemas.microsoft.com/office/powerpoint/2010/main" val="14320214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pic>
        <p:nvPicPr>
          <p:cNvPr id="8" name="Picture 7">
            <a:extLst>
              <a:ext uri="{FF2B5EF4-FFF2-40B4-BE49-F238E27FC236}">
                <a16:creationId xmlns:a16="http://schemas.microsoft.com/office/drawing/2014/main" id="{9EB772E1-5A43-4BFA-8AEA-32C4203997AC}"/>
              </a:ext>
            </a:extLst>
          </p:cNvPr>
          <p:cNvPicPr>
            <a:picLocks noChangeAspect="1"/>
          </p:cNvPicPr>
          <p:nvPr/>
        </p:nvPicPr>
        <p:blipFill rotWithShape="1">
          <a:blip r:embed="rId5">
            <a:extLst>
              <a:ext uri="{28A0092B-C50C-407E-A947-70E740481C1C}">
                <a14:useLocalDpi xmlns:a14="http://schemas.microsoft.com/office/drawing/2010/main" val="0"/>
              </a:ext>
            </a:extLst>
          </a:blip>
          <a:srcRect b="91948"/>
          <a:stretch/>
        </p:blipFill>
        <p:spPr>
          <a:xfrm>
            <a:off x="1863290" y="1167977"/>
            <a:ext cx="7350825" cy="394098"/>
          </a:xfrm>
          <a:prstGeom prst="rect">
            <a:avLst/>
          </a:prstGeom>
        </p:spPr>
      </p:pic>
      <p:pic>
        <p:nvPicPr>
          <p:cNvPr id="7" name="Picture 6">
            <a:extLst>
              <a:ext uri="{FF2B5EF4-FFF2-40B4-BE49-F238E27FC236}">
                <a16:creationId xmlns:a16="http://schemas.microsoft.com/office/drawing/2014/main" id="{C19559B2-2B90-44BD-92F4-C1446229BA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4870" y="2047091"/>
            <a:ext cx="7855504" cy="2087584"/>
          </a:xfrm>
          <a:prstGeom prst="rect">
            <a:avLst/>
          </a:prstGeom>
        </p:spPr>
      </p:pic>
    </p:spTree>
    <p:extLst>
      <p:ext uri="{BB962C8B-B14F-4D97-AF65-F5344CB8AC3E}">
        <p14:creationId xmlns:p14="http://schemas.microsoft.com/office/powerpoint/2010/main" val="27816072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
        <p:nvSpPr>
          <p:cNvPr id="4" name="TextBox 3">
            <a:extLst>
              <a:ext uri="{FF2B5EF4-FFF2-40B4-BE49-F238E27FC236}">
                <a16:creationId xmlns:a16="http://schemas.microsoft.com/office/drawing/2014/main" id="{0A513831-5AC7-4628-B817-1BA615829B7C}"/>
              </a:ext>
            </a:extLst>
          </p:cNvPr>
          <p:cNvSpPr txBox="1"/>
          <p:nvPr/>
        </p:nvSpPr>
        <p:spPr>
          <a:xfrm>
            <a:off x="1205948" y="789646"/>
            <a:ext cx="8776252" cy="584775"/>
          </a:xfrm>
          <a:prstGeom prst="rect">
            <a:avLst/>
          </a:prstGeom>
          <a:noFill/>
        </p:spPr>
        <p:txBody>
          <a:bodyPr wrap="square" rtlCol="0">
            <a:spAutoFit/>
          </a:bodyPr>
          <a:lstStyle/>
          <a:p>
            <a:r>
              <a:rPr lang="en-US" sz="3200" b="1" dirty="0">
                <a:solidFill>
                  <a:srgbClr val="444444"/>
                </a:solidFill>
                <a:latin typeface="Open Sans"/>
              </a:rPr>
              <a:t>Examples for Rules of Inference.</a:t>
            </a:r>
            <a:endParaRPr lang="en-US" sz="3200" b="1" dirty="0"/>
          </a:p>
        </p:txBody>
      </p:sp>
      <p:sp>
        <p:nvSpPr>
          <p:cNvPr id="9" name="TextBox 8">
            <a:extLst>
              <a:ext uri="{FF2B5EF4-FFF2-40B4-BE49-F238E27FC236}">
                <a16:creationId xmlns:a16="http://schemas.microsoft.com/office/drawing/2014/main" id="{6EF47729-9EAF-4CE5-9E93-92A059FE5770}"/>
              </a:ext>
            </a:extLst>
          </p:cNvPr>
          <p:cNvSpPr txBox="1"/>
          <p:nvPr/>
        </p:nvSpPr>
        <p:spPr>
          <a:xfrm>
            <a:off x="1332076" y="2187599"/>
            <a:ext cx="9125772" cy="1938992"/>
          </a:xfrm>
          <a:prstGeom prst="rect">
            <a:avLst/>
          </a:prstGeom>
          <a:noFill/>
        </p:spPr>
        <p:txBody>
          <a:bodyPr wrap="square" rtlCol="0">
            <a:spAutoFit/>
          </a:bodyPr>
          <a:lstStyle/>
          <a:p>
            <a:r>
              <a:rPr lang="en-US" sz="2400" dirty="0">
                <a:solidFill>
                  <a:srgbClr val="444444"/>
                </a:solidFill>
                <a:latin typeface="Open Sans"/>
              </a:rPr>
              <a:t> </a:t>
            </a:r>
            <a:r>
              <a:rPr lang="en-US" sz="4000" dirty="0">
                <a:solidFill>
                  <a:srgbClr val="444444"/>
                </a:solidFill>
                <a:latin typeface="Open Sans"/>
              </a:rPr>
              <a:t>Let p be </a:t>
            </a:r>
            <a:r>
              <a:rPr lang="en-US" sz="4000" b="1" dirty="0">
                <a:solidFill>
                  <a:srgbClr val="444444"/>
                </a:solidFill>
                <a:latin typeface="Open Sans"/>
              </a:rPr>
              <a:t>“It is raining,”</a:t>
            </a:r>
          </a:p>
          <a:p>
            <a:r>
              <a:rPr lang="en-US" sz="4000" b="1" dirty="0">
                <a:solidFill>
                  <a:srgbClr val="444444"/>
                </a:solidFill>
                <a:latin typeface="Open Sans"/>
              </a:rPr>
              <a:t> </a:t>
            </a:r>
            <a:r>
              <a:rPr lang="en-US" sz="4000" dirty="0">
                <a:solidFill>
                  <a:srgbClr val="444444"/>
                </a:solidFill>
                <a:latin typeface="Open Sans"/>
              </a:rPr>
              <a:t>and q be </a:t>
            </a:r>
            <a:r>
              <a:rPr lang="en-US" sz="4000" b="1" dirty="0">
                <a:solidFill>
                  <a:srgbClr val="444444"/>
                </a:solidFill>
                <a:latin typeface="Open Sans"/>
              </a:rPr>
              <a:t>“I will make tea,”</a:t>
            </a:r>
          </a:p>
          <a:p>
            <a:r>
              <a:rPr lang="en-US" sz="4000" b="1" dirty="0">
                <a:solidFill>
                  <a:srgbClr val="444444"/>
                </a:solidFill>
                <a:latin typeface="Open Sans"/>
              </a:rPr>
              <a:t> </a:t>
            </a:r>
            <a:r>
              <a:rPr lang="en-US" sz="4000" dirty="0">
                <a:solidFill>
                  <a:srgbClr val="444444"/>
                </a:solidFill>
                <a:latin typeface="Open Sans"/>
              </a:rPr>
              <a:t>and r be </a:t>
            </a:r>
            <a:r>
              <a:rPr lang="en-US" sz="4000" b="1" dirty="0">
                <a:solidFill>
                  <a:srgbClr val="444444"/>
                </a:solidFill>
                <a:latin typeface="Open Sans"/>
              </a:rPr>
              <a:t>“I will read a book.”</a:t>
            </a:r>
            <a:endParaRPr lang="en-US" sz="4000" b="1" dirty="0"/>
          </a:p>
        </p:txBody>
      </p:sp>
    </p:spTree>
    <p:extLst>
      <p:ext uri="{BB962C8B-B14F-4D97-AF65-F5344CB8AC3E}">
        <p14:creationId xmlns:p14="http://schemas.microsoft.com/office/powerpoint/2010/main" val="21323912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
        <p:nvSpPr>
          <p:cNvPr id="4" name="TextBox 3">
            <a:extLst>
              <a:ext uri="{FF2B5EF4-FFF2-40B4-BE49-F238E27FC236}">
                <a16:creationId xmlns:a16="http://schemas.microsoft.com/office/drawing/2014/main" id="{0A513831-5AC7-4628-B817-1BA615829B7C}"/>
              </a:ext>
            </a:extLst>
          </p:cNvPr>
          <p:cNvSpPr txBox="1"/>
          <p:nvPr/>
        </p:nvSpPr>
        <p:spPr>
          <a:xfrm>
            <a:off x="1768047" y="570040"/>
            <a:ext cx="7422078" cy="861774"/>
          </a:xfrm>
          <a:prstGeom prst="rect">
            <a:avLst/>
          </a:prstGeom>
          <a:noFill/>
        </p:spPr>
        <p:txBody>
          <a:bodyPr wrap="square" rtlCol="0">
            <a:spAutoFit/>
          </a:bodyPr>
          <a:lstStyle/>
          <a:p>
            <a:pPr lvl="0"/>
            <a:r>
              <a:rPr lang="en-US" sz="3200" b="1" dirty="0">
                <a:solidFill>
                  <a:srgbClr val="444444"/>
                </a:solidFill>
                <a:latin typeface="Open Sans"/>
              </a:rPr>
              <a:t>Examples for Rules of Inference.</a:t>
            </a:r>
            <a:endParaRPr lang="en-US" sz="3200" b="1" dirty="0">
              <a:solidFill>
                <a:prstClr val="black"/>
              </a:solidFill>
            </a:endParaRPr>
          </a:p>
          <a:p>
            <a:r>
              <a:rPr lang="en-US" b="1" dirty="0">
                <a:solidFill>
                  <a:srgbClr val="444444"/>
                </a:solidFill>
                <a:latin typeface="Open Sans"/>
              </a:rPr>
              <a:t>Example — Modus Ponens</a:t>
            </a:r>
          </a:p>
        </p:txBody>
      </p:sp>
      <p:sp>
        <p:nvSpPr>
          <p:cNvPr id="9" name="TextBox 8">
            <a:extLst>
              <a:ext uri="{FF2B5EF4-FFF2-40B4-BE49-F238E27FC236}">
                <a16:creationId xmlns:a16="http://schemas.microsoft.com/office/drawing/2014/main" id="{6EF47729-9EAF-4CE5-9E93-92A059FE5770}"/>
              </a:ext>
            </a:extLst>
          </p:cNvPr>
          <p:cNvSpPr txBox="1"/>
          <p:nvPr/>
        </p:nvSpPr>
        <p:spPr>
          <a:xfrm>
            <a:off x="1662545" y="1967992"/>
            <a:ext cx="91257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4444"/>
                </a:solidFill>
                <a:effectLst/>
                <a:uLnTx/>
                <a:uFillTx/>
                <a:latin typeface="Open Sans"/>
                <a:ea typeface="+mn-ea"/>
                <a:cs typeface="+mn-cs"/>
              </a:rPr>
              <a:t>Let p be “It is raining,” and q be “I will make tea,” and r be “I will read a book.”</a:t>
            </a:r>
            <a:endParaRPr kumimoji="0" lang="en-US" sz="180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Picture 7">
            <a:extLst>
              <a:ext uri="{FF2B5EF4-FFF2-40B4-BE49-F238E27FC236}">
                <a16:creationId xmlns:a16="http://schemas.microsoft.com/office/drawing/2014/main" id="{DD051DDE-75FB-4212-AFEE-C7F542193C80}"/>
              </a:ext>
            </a:extLst>
          </p:cNvPr>
          <p:cNvPicPr>
            <a:picLocks noChangeAspect="1"/>
          </p:cNvPicPr>
          <p:nvPr/>
        </p:nvPicPr>
        <p:blipFill rotWithShape="1">
          <a:blip r:embed="rId5">
            <a:extLst>
              <a:ext uri="{28A0092B-C50C-407E-A947-70E740481C1C}">
                <a14:useLocalDpi xmlns:a14="http://schemas.microsoft.com/office/drawing/2010/main" val="0"/>
              </a:ext>
            </a:extLst>
          </a:blip>
          <a:srcRect l="5025" t="-7748" r="5287" b="34992"/>
          <a:stretch/>
        </p:blipFill>
        <p:spPr>
          <a:xfrm>
            <a:off x="758081" y="-1054278"/>
            <a:ext cx="10934700" cy="6857999"/>
          </a:xfrm>
          <a:prstGeom prst="rect">
            <a:avLst/>
          </a:prstGeom>
        </p:spPr>
      </p:pic>
    </p:spTree>
    <p:extLst>
      <p:ext uri="{BB962C8B-B14F-4D97-AF65-F5344CB8AC3E}">
        <p14:creationId xmlns:p14="http://schemas.microsoft.com/office/powerpoint/2010/main" val="24733454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
        <p:nvSpPr>
          <p:cNvPr id="4" name="TextBox 3">
            <a:extLst>
              <a:ext uri="{FF2B5EF4-FFF2-40B4-BE49-F238E27FC236}">
                <a16:creationId xmlns:a16="http://schemas.microsoft.com/office/drawing/2014/main" id="{0A513831-5AC7-4628-B817-1BA615829B7C}"/>
              </a:ext>
            </a:extLst>
          </p:cNvPr>
          <p:cNvSpPr txBox="1"/>
          <p:nvPr/>
        </p:nvSpPr>
        <p:spPr>
          <a:xfrm>
            <a:off x="1847560" y="342968"/>
            <a:ext cx="7422078" cy="861774"/>
          </a:xfrm>
          <a:prstGeom prst="rect">
            <a:avLst/>
          </a:prstGeom>
          <a:noFill/>
        </p:spPr>
        <p:txBody>
          <a:bodyPr wrap="square" rtlCol="0">
            <a:spAutoFit/>
          </a:bodyPr>
          <a:lstStyle/>
          <a:p>
            <a:pPr lvl="0"/>
            <a:r>
              <a:rPr lang="en-US" sz="3200" b="1" dirty="0">
                <a:solidFill>
                  <a:srgbClr val="444444"/>
                </a:solidFill>
                <a:latin typeface="Open Sans"/>
              </a:rPr>
              <a:t>Examples for Rules of Inference.</a:t>
            </a:r>
            <a:endParaRPr lang="en-US" sz="3200" b="1" dirty="0">
              <a:solidFill>
                <a:prstClr val="black"/>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venir Next LT Pro"/>
                <a:ea typeface="+mn-ea"/>
                <a:cs typeface="+mn-cs"/>
              </a:rPr>
              <a:t>Example — Modus Tollens</a:t>
            </a:r>
          </a:p>
        </p:txBody>
      </p:sp>
      <p:sp>
        <p:nvSpPr>
          <p:cNvPr id="9" name="TextBox 8">
            <a:extLst>
              <a:ext uri="{FF2B5EF4-FFF2-40B4-BE49-F238E27FC236}">
                <a16:creationId xmlns:a16="http://schemas.microsoft.com/office/drawing/2014/main" id="{6EF47729-9EAF-4CE5-9E93-92A059FE5770}"/>
              </a:ext>
            </a:extLst>
          </p:cNvPr>
          <p:cNvSpPr txBox="1"/>
          <p:nvPr/>
        </p:nvSpPr>
        <p:spPr>
          <a:xfrm>
            <a:off x="1662545" y="1967992"/>
            <a:ext cx="91257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4444"/>
                </a:solidFill>
                <a:effectLst/>
                <a:uLnTx/>
                <a:uFillTx/>
                <a:latin typeface="Open Sans"/>
                <a:ea typeface="+mn-ea"/>
                <a:cs typeface="+mn-cs"/>
              </a:rPr>
              <a:t>Let p be “It is raining,” and q be “I will make tea,” and r be “I will read a book.”</a:t>
            </a:r>
            <a:endParaRPr kumimoji="0" lang="en-US" sz="180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0" name="Picture 9">
            <a:extLst>
              <a:ext uri="{FF2B5EF4-FFF2-40B4-BE49-F238E27FC236}">
                <a16:creationId xmlns:a16="http://schemas.microsoft.com/office/drawing/2014/main" id="{018D1CA9-29A6-4AC0-8193-15E98E9F2CEA}"/>
              </a:ext>
            </a:extLst>
          </p:cNvPr>
          <p:cNvPicPr>
            <a:picLocks noChangeAspect="1"/>
          </p:cNvPicPr>
          <p:nvPr/>
        </p:nvPicPr>
        <p:blipFill rotWithShape="1">
          <a:blip r:embed="rId5">
            <a:extLst>
              <a:ext uri="{28A0092B-C50C-407E-A947-70E740481C1C}">
                <a14:useLocalDpi xmlns:a14="http://schemas.microsoft.com/office/drawing/2010/main" val="0"/>
              </a:ext>
            </a:extLst>
          </a:blip>
          <a:srcRect b="30312"/>
          <a:stretch/>
        </p:blipFill>
        <p:spPr>
          <a:xfrm>
            <a:off x="129431" y="0"/>
            <a:ext cx="12192000" cy="6643865"/>
          </a:xfrm>
          <a:prstGeom prst="rect">
            <a:avLst/>
          </a:prstGeom>
        </p:spPr>
      </p:pic>
    </p:spTree>
    <p:extLst>
      <p:ext uri="{BB962C8B-B14F-4D97-AF65-F5344CB8AC3E}">
        <p14:creationId xmlns:p14="http://schemas.microsoft.com/office/powerpoint/2010/main" val="947059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
        <p:nvSpPr>
          <p:cNvPr id="4" name="TextBox 3">
            <a:extLst>
              <a:ext uri="{FF2B5EF4-FFF2-40B4-BE49-F238E27FC236}">
                <a16:creationId xmlns:a16="http://schemas.microsoft.com/office/drawing/2014/main" id="{0A513831-5AC7-4628-B817-1BA615829B7C}"/>
              </a:ext>
            </a:extLst>
          </p:cNvPr>
          <p:cNvSpPr txBox="1"/>
          <p:nvPr/>
        </p:nvSpPr>
        <p:spPr>
          <a:xfrm>
            <a:off x="1549333" y="585638"/>
            <a:ext cx="7422078" cy="861774"/>
          </a:xfrm>
          <a:prstGeom prst="rect">
            <a:avLst/>
          </a:prstGeom>
          <a:noFill/>
        </p:spPr>
        <p:txBody>
          <a:bodyPr wrap="square" rtlCol="0">
            <a:spAutoFit/>
          </a:bodyPr>
          <a:lstStyle/>
          <a:p>
            <a:pPr lvl="0"/>
            <a:r>
              <a:rPr lang="en-US" sz="3200" b="1" dirty="0">
                <a:solidFill>
                  <a:srgbClr val="444444"/>
                </a:solidFill>
                <a:latin typeface="Open Sans"/>
              </a:rPr>
              <a:t>Examples for Rules of Inference.</a:t>
            </a:r>
            <a:endParaRPr lang="en-US" sz="3200" b="1" dirty="0">
              <a:solidFill>
                <a:prstClr val="black"/>
              </a:solidFill>
            </a:endParaRPr>
          </a:p>
          <a:p>
            <a:r>
              <a:rPr lang="en-US" b="1" dirty="0">
                <a:solidFill>
                  <a:srgbClr val="444444"/>
                </a:solidFill>
                <a:latin typeface="Open Sans"/>
              </a:rPr>
              <a:t>Example — Hypothetical Syllogism</a:t>
            </a:r>
          </a:p>
        </p:txBody>
      </p:sp>
      <p:sp>
        <p:nvSpPr>
          <p:cNvPr id="9" name="TextBox 8">
            <a:extLst>
              <a:ext uri="{FF2B5EF4-FFF2-40B4-BE49-F238E27FC236}">
                <a16:creationId xmlns:a16="http://schemas.microsoft.com/office/drawing/2014/main" id="{6EF47729-9EAF-4CE5-9E93-92A059FE5770}"/>
              </a:ext>
            </a:extLst>
          </p:cNvPr>
          <p:cNvSpPr txBox="1"/>
          <p:nvPr/>
        </p:nvSpPr>
        <p:spPr>
          <a:xfrm>
            <a:off x="1662545" y="1967992"/>
            <a:ext cx="91257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4444"/>
                </a:solidFill>
                <a:effectLst/>
                <a:uLnTx/>
                <a:uFillTx/>
                <a:latin typeface="Open Sans"/>
                <a:ea typeface="+mn-ea"/>
                <a:cs typeface="+mn-cs"/>
              </a:rPr>
              <a:t>Let p be “It is raining,” and q be “I will make tea,” and r be “I will read a book.”</a:t>
            </a:r>
            <a:endParaRPr kumimoji="0" lang="en-US" sz="180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Picture 7">
            <a:extLst>
              <a:ext uri="{FF2B5EF4-FFF2-40B4-BE49-F238E27FC236}">
                <a16:creationId xmlns:a16="http://schemas.microsoft.com/office/drawing/2014/main" id="{F29C1BDC-59CC-479B-9917-28BE6AF36532}"/>
              </a:ext>
            </a:extLst>
          </p:cNvPr>
          <p:cNvPicPr>
            <a:picLocks noChangeAspect="1"/>
          </p:cNvPicPr>
          <p:nvPr/>
        </p:nvPicPr>
        <p:blipFill rotWithShape="1">
          <a:blip r:embed="rId5">
            <a:extLst>
              <a:ext uri="{28A0092B-C50C-407E-A947-70E740481C1C}">
                <a14:useLocalDpi xmlns:a14="http://schemas.microsoft.com/office/drawing/2010/main" val="0"/>
              </a:ext>
            </a:extLst>
          </a:blip>
          <a:srcRect b="32568"/>
          <a:stretch/>
        </p:blipFill>
        <p:spPr>
          <a:xfrm>
            <a:off x="634590" y="-119270"/>
            <a:ext cx="12192000" cy="6116391"/>
          </a:xfrm>
          <a:prstGeom prst="rect">
            <a:avLst/>
          </a:prstGeom>
        </p:spPr>
      </p:pic>
    </p:spTree>
    <p:extLst>
      <p:ext uri="{BB962C8B-B14F-4D97-AF65-F5344CB8AC3E}">
        <p14:creationId xmlns:p14="http://schemas.microsoft.com/office/powerpoint/2010/main" val="6875902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
        <p:nvSpPr>
          <p:cNvPr id="4" name="TextBox 3">
            <a:extLst>
              <a:ext uri="{FF2B5EF4-FFF2-40B4-BE49-F238E27FC236}">
                <a16:creationId xmlns:a16="http://schemas.microsoft.com/office/drawing/2014/main" id="{0A513831-5AC7-4628-B817-1BA615829B7C}"/>
              </a:ext>
            </a:extLst>
          </p:cNvPr>
          <p:cNvSpPr txBox="1"/>
          <p:nvPr/>
        </p:nvSpPr>
        <p:spPr>
          <a:xfrm>
            <a:off x="1663170" y="508584"/>
            <a:ext cx="7422078" cy="861774"/>
          </a:xfrm>
          <a:prstGeom prst="rect">
            <a:avLst/>
          </a:prstGeom>
          <a:noFill/>
        </p:spPr>
        <p:txBody>
          <a:bodyPr wrap="square" rtlCol="0">
            <a:spAutoFit/>
          </a:bodyPr>
          <a:lstStyle/>
          <a:p>
            <a:pPr lvl="0"/>
            <a:r>
              <a:rPr lang="en-US" sz="3200" b="1" dirty="0">
                <a:solidFill>
                  <a:srgbClr val="444444"/>
                </a:solidFill>
                <a:latin typeface="Open Sans"/>
              </a:rPr>
              <a:t>Examples for Rules of Inference.</a:t>
            </a:r>
            <a:endParaRPr lang="en-US" sz="3200" b="1" dirty="0">
              <a:solidFill>
                <a:prstClr val="black"/>
              </a:solidFill>
            </a:endParaRPr>
          </a:p>
          <a:p>
            <a:r>
              <a:rPr lang="en-US" b="1" dirty="0">
                <a:solidFill>
                  <a:srgbClr val="444444"/>
                </a:solidFill>
                <a:latin typeface="Open Sans"/>
              </a:rPr>
              <a:t>Example — Disjunctive Syllogism</a:t>
            </a:r>
          </a:p>
        </p:txBody>
      </p:sp>
      <p:sp>
        <p:nvSpPr>
          <p:cNvPr id="9" name="TextBox 8">
            <a:extLst>
              <a:ext uri="{FF2B5EF4-FFF2-40B4-BE49-F238E27FC236}">
                <a16:creationId xmlns:a16="http://schemas.microsoft.com/office/drawing/2014/main" id="{6EF47729-9EAF-4CE5-9E93-92A059FE5770}"/>
              </a:ext>
            </a:extLst>
          </p:cNvPr>
          <p:cNvSpPr txBox="1"/>
          <p:nvPr/>
        </p:nvSpPr>
        <p:spPr>
          <a:xfrm>
            <a:off x="1662545" y="1967992"/>
            <a:ext cx="91257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4444"/>
                </a:solidFill>
                <a:effectLst/>
                <a:uLnTx/>
                <a:uFillTx/>
                <a:latin typeface="Open Sans"/>
                <a:ea typeface="+mn-ea"/>
                <a:cs typeface="+mn-cs"/>
              </a:rPr>
              <a:t>Let p be “It is raining,” and q be “I will make tea,” and r be “I will read a book.”</a:t>
            </a:r>
            <a:endParaRPr kumimoji="0" lang="en-US" sz="180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0" name="Picture 9">
            <a:extLst>
              <a:ext uri="{FF2B5EF4-FFF2-40B4-BE49-F238E27FC236}">
                <a16:creationId xmlns:a16="http://schemas.microsoft.com/office/drawing/2014/main" id="{67E1B75A-460F-4A52-AD3F-C9EDABD99298}"/>
              </a:ext>
            </a:extLst>
          </p:cNvPr>
          <p:cNvPicPr>
            <a:picLocks noChangeAspect="1"/>
          </p:cNvPicPr>
          <p:nvPr/>
        </p:nvPicPr>
        <p:blipFill rotWithShape="1">
          <a:blip r:embed="rId5">
            <a:extLst>
              <a:ext uri="{28A0092B-C50C-407E-A947-70E740481C1C}">
                <a14:useLocalDpi xmlns:a14="http://schemas.microsoft.com/office/drawing/2010/main" val="0"/>
              </a:ext>
            </a:extLst>
          </a:blip>
          <a:srcRect b="25099"/>
          <a:stretch/>
        </p:blipFill>
        <p:spPr>
          <a:xfrm>
            <a:off x="-95857" y="218352"/>
            <a:ext cx="12192000" cy="6503123"/>
          </a:xfrm>
          <a:prstGeom prst="rect">
            <a:avLst/>
          </a:prstGeom>
        </p:spPr>
      </p:pic>
    </p:spTree>
    <p:extLst>
      <p:ext uri="{BB962C8B-B14F-4D97-AF65-F5344CB8AC3E}">
        <p14:creationId xmlns:p14="http://schemas.microsoft.com/office/powerpoint/2010/main" val="1340491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
        <p:nvSpPr>
          <p:cNvPr id="4" name="TextBox 3">
            <a:extLst>
              <a:ext uri="{FF2B5EF4-FFF2-40B4-BE49-F238E27FC236}">
                <a16:creationId xmlns:a16="http://schemas.microsoft.com/office/drawing/2014/main" id="{0A513831-5AC7-4628-B817-1BA615829B7C}"/>
              </a:ext>
            </a:extLst>
          </p:cNvPr>
          <p:cNvSpPr txBox="1"/>
          <p:nvPr/>
        </p:nvSpPr>
        <p:spPr>
          <a:xfrm>
            <a:off x="1662545" y="505647"/>
            <a:ext cx="7422078" cy="861774"/>
          </a:xfrm>
          <a:prstGeom prst="rect">
            <a:avLst/>
          </a:prstGeom>
          <a:noFill/>
        </p:spPr>
        <p:txBody>
          <a:bodyPr wrap="square" rtlCol="0">
            <a:spAutoFit/>
          </a:bodyPr>
          <a:lstStyle/>
          <a:p>
            <a:pPr lvl="0"/>
            <a:r>
              <a:rPr lang="en-US" sz="3200" b="1" dirty="0">
                <a:solidFill>
                  <a:srgbClr val="444444"/>
                </a:solidFill>
                <a:latin typeface="Open Sans"/>
              </a:rPr>
              <a:t>Examples for Rules of Inference.</a:t>
            </a:r>
            <a:endParaRPr lang="en-US" sz="3200" b="1" dirty="0">
              <a:solidFill>
                <a:prstClr val="black"/>
              </a:solidFill>
            </a:endParaRPr>
          </a:p>
          <a:p>
            <a:r>
              <a:rPr lang="en-US" b="1" dirty="0">
                <a:solidFill>
                  <a:srgbClr val="444444"/>
                </a:solidFill>
                <a:latin typeface="Open Sans"/>
              </a:rPr>
              <a:t>Example — Addition</a:t>
            </a:r>
          </a:p>
        </p:txBody>
      </p:sp>
      <p:sp>
        <p:nvSpPr>
          <p:cNvPr id="9" name="TextBox 8">
            <a:extLst>
              <a:ext uri="{FF2B5EF4-FFF2-40B4-BE49-F238E27FC236}">
                <a16:creationId xmlns:a16="http://schemas.microsoft.com/office/drawing/2014/main" id="{6EF47729-9EAF-4CE5-9E93-92A059FE5770}"/>
              </a:ext>
            </a:extLst>
          </p:cNvPr>
          <p:cNvSpPr txBox="1"/>
          <p:nvPr/>
        </p:nvSpPr>
        <p:spPr>
          <a:xfrm>
            <a:off x="1662545" y="1967992"/>
            <a:ext cx="91257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4444"/>
                </a:solidFill>
                <a:effectLst/>
                <a:uLnTx/>
                <a:uFillTx/>
                <a:latin typeface="Open Sans"/>
                <a:ea typeface="+mn-ea"/>
                <a:cs typeface="+mn-cs"/>
              </a:rPr>
              <a:t>Let p be “It is raining,” and q be “I will make tea,” and r be “I will read a book.”</a:t>
            </a:r>
            <a:endParaRPr kumimoji="0" lang="en-US" sz="180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Picture 7">
            <a:extLst>
              <a:ext uri="{FF2B5EF4-FFF2-40B4-BE49-F238E27FC236}">
                <a16:creationId xmlns:a16="http://schemas.microsoft.com/office/drawing/2014/main" id="{6E86E2EF-12D2-465E-BD52-73569CDFFDFC}"/>
              </a:ext>
            </a:extLst>
          </p:cNvPr>
          <p:cNvPicPr>
            <a:picLocks noChangeAspect="1"/>
          </p:cNvPicPr>
          <p:nvPr/>
        </p:nvPicPr>
        <p:blipFill rotWithShape="1">
          <a:blip r:embed="rId5">
            <a:extLst>
              <a:ext uri="{28A0092B-C50C-407E-A947-70E740481C1C}">
                <a14:useLocalDpi xmlns:a14="http://schemas.microsoft.com/office/drawing/2010/main" val="0"/>
              </a:ext>
            </a:extLst>
          </a:blip>
          <a:srcRect b="22638"/>
          <a:stretch/>
        </p:blipFill>
        <p:spPr>
          <a:xfrm>
            <a:off x="0" y="505647"/>
            <a:ext cx="12192000" cy="5671316"/>
          </a:xfrm>
          <a:prstGeom prst="rect">
            <a:avLst/>
          </a:prstGeom>
        </p:spPr>
      </p:pic>
    </p:spTree>
    <p:extLst>
      <p:ext uri="{BB962C8B-B14F-4D97-AF65-F5344CB8AC3E}">
        <p14:creationId xmlns:p14="http://schemas.microsoft.com/office/powerpoint/2010/main" val="14622151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
        <p:nvSpPr>
          <p:cNvPr id="4" name="TextBox 3">
            <a:extLst>
              <a:ext uri="{FF2B5EF4-FFF2-40B4-BE49-F238E27FC236}">
                <a16:creationId xmlns:a16="http://schemas.microsoft.com/office/drawing/2014/main" id="{0A513831-5AC7-4628-B817-1BA615829B7C}"/>
              </a:ext>
            </a:extLst>
          </p:cNvPr>
          <p:cNvSpPr txBox="1"/>
          <p:nvPr/>
        </p:nvSpPr>
        <p:spPr>
          <a:xfrm>
            <a:off x="1430055" y="414994"/>
            <a:ext cx="7422078" cy="861774"/>
          </a:xfrm>
          <a:prstGeom prst="rect">
            <a:avLst/>
          </a:prstGeom>
          <a:noFill/>
        </p:spPr>
        <p:txBody>
          <a:bodyPr wrap="square" rtlCol="0">
            <a:spAutoFit/>
          </a:bodyPr>
          <a:lstStyle/>
          <a:p>
            <a:pPr lvl="0"/>
            <a:r>
              <a:rPr lang="en-US" sz="3200" b="1" dirty="0">
                <a:solidFill>
                  <a:srgbClr val="444444"/>
                </a:solidFill>
                <a:latin typeface="Open Sans"/>
              </a:rPr>
              <a:t>Examples for Rules of Inference.</a:t>
            </a:r>
            <a:endParaRPr lang="en-US" sz="3200" b="1" dirty="0">
              <a:solidFill>
                <a:prstClr val="black"/>
              </a:solidFill>
            </a:endParaRPr>
          </a:p>
          <a:p>
            <a:r>
              <a:rPr lang="en-US" b="1" dirty="0">
                <a:solidFill>
                  <a:srgbClr val="444444"/>
                </a:solidFill>
                <a:latin typeface="Open Sans"/>
              </a:rPr>
              <a:t>Example — Simplification</a:t>
            </a:r>
          </a:p>
        </p:txBody>
      </p:sp>
      <p:sp>
        <p:nvSpPr>
          <p:cNvPr id="9" name="TextBox 8">
            <a:extLst>
              <a:ext uri="{FF2B5EF4-FFF2-40B4-BE49-F238E27FC236}">
                <a16:creationId xmlns:a16="http://schemas.microsoft.com/office/drawing/2014/main" id="{6EF47729-9EAF-4CE5-9E93-92A059FE5770}"/>
              </a:ext>
            </a:extLst>
          </p:cNvPr>
          <p:cNvSpPr txBox="1"/>
          <p:nvPr/>
        </p:nvSpPr>
        <p:spPr>
          <a:xfrm>
            <a:off x="1662545" y="1967992"/>
            <a:ext cx="91257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4444"/>
                </a:solidFill>
                <a:effectLst/>
                <a:uLnTx/>
                <a:uFillTx/>
                <a:latin typeface="Open Sans"/>
                <a:ea typeface="+mn-ea"/>
                <a:cs typeface="+mn-cs"/>
              </a:rPr>
              <a:t>Let p be “It is raining,” and q be “I will make tea,” and r be “I will read a book.”</a:t>
            </a:r>
            <a:endParaRPr kumimoji="0" lang="en-US" sz="180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Picture 7">
            <a:extLst>
              <a:ext uri="{FF2B5EF4-FFF2-40B4-BE49-F238E27FC236}">
                <a16:creationId xmlns:a16="http://schemas.microsoft.com/office/drawing/2014/main" id="{0F97B5EB-E883-4268-B055-010A1E28C1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937" y="2469357"/>
            <a:ext cx="9467850" cy="3724058"/>
          </a:xfrm>
          <a:prstGeom prst="rect">
            <a:avLst/>
          </a:prstGeom>
        </p:spPr>
      </p:pic>
    </p:spTree>
    <p:extLst>
      <p:ext uri="{BB962C8B-B14F-4D97-AF65-F5344CB8AC3E}">
        <p14:creationId xmlns:p14="http://schemas.microsoft.com/office/powerpoint/2010/main" val="33689789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
        <p:nvSpPr>
          <p:cNvPr id="4" name="TextBox 3">
            <a:extLst>
              <a:ext uri="{FF2B5EF4-FFF2-40B4-BE49-F238E27FC236}">
                <a16:creationId xmlns:a16="http://schemas.microsoft.com/office/drawing/2014/main" id="{0A513831-5AC7-4628-B817-1BA615829B7C}"/>
              </a:ext>
            </a:extLst>
          </p:cNvPr>
          <p:cNvSpPr txBox="1"/>
          <p:nvPr/>
        </p:nvSpPr>
        <p:spPr>
          <a:xfrm>
            <a:off x="1430055" y="539601"/>
            <a:ext cx="7422078" cy="861774"/>
          </a:xfrm>
          <a:prstGeom prst="rect">
            <a:avLst/>
          </a:prstGeom>
          <a:noFill/>
        </p:spPr>
        <p:txBody>
          <a:bodyPr wrap="square" rtlCol="0">
            <a:spAutoFit/>
          </a:bodyPr>
          <a:lstStyle/>
          <a:p>
            <a:pPr lvl="0"/>
            <a:r>
              <a:rPr lang="en-US" sz="3200" b="1" dirty="0">
                <a:solidFill>
                  <a:srgbClr val="444444"/>
                </a:solidFill>
                <a:latin typeface="Open Sans"/>
              </a:rPr>
              <a:t>Examples for Rules of Inference.</a:t>
            </a:r>
            <a:endParaRPr lang="en-US" sz="3200" b="1" dirty="0">
              <a:solidFill>
                <a:prstClr val="black"/>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4444"/>
                </a:solidFill>
                <a:effectLst/>
                <a:uLnTx/>
                <a:uFillTx/>
                <a:latin typeface="Open Sans"/>
                <a:ea typeface="+mn-ea"/>
                <a:cs typeface="+mn-cs"/>
              </a:rPr>
              <a:t>Example — Resolution</a:t>
            </a:r>
          </a:p>
        </p:txBody>
      </p:sp>
      <p:sp>
        <p:nvSpPr>
          <p:cNvPr id="9" name="TextBox 8">
            <a:extLst>
              <a:ext uri="{FF2B5EF4-FFF2-40B4-BE49-F238E27FC236}">
                <a16:creationId xmlns:a16="http://schemas.microsoft.com/office/drawing/2014/main" id="{6EF47729-9EAF-4CE5-9E93-92A059FE5770}"/>
              </a:ext>
            </a:extLst>
          </p:cNvPr>
          <p:cNvSpPr txBox="1"/>
          <p:nvPr/>
        </p:nvSpPr>
        <p:spPr>
          <a:xfrm>
            <a:off x="1662545" y="1967992"/>
            <a:ext cx="91257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4444"/>
                </a:solidFill>
                <a:effectLst/>
                <a:uLnTx/>
                <a:uFillTx/>
                <a:latin typeface="Open Sans"/>
                <a:ea typeface="+mn-ea"/>
                <a:cs typeface="+mn-cs"/>
              </a:rPr>
              <a:t>Let p be “It is raining,” and q be “I will make tea,” and r be “I will read a book.”</a:t>
            </a:r>
            <a:endParaRPr kumimoji="0" lang="en-US" sz="180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Picture 7">
            <a:extLst>
              <a:ext uri="{FF2B5EF4-FFF2-40B4-BE49-F238E27FC236}">
                <a16:creationId xmlns:a16="http://schemas.microsoft.com/office/drawing/2014/main" id="{D248C53F-AEFC-40C0-850C-077E2BC900B8}"/>
              </a:ext>
            </a:extLst>
          </p:cNvPr>
          <p:cNvPicPr>
            <a:picLocks noChangeAspect="1"/>
          </p:cNvPicPr>
          <p:nvPr/>
        </p:nvPicPr>
        <p:blipFill rotWithShape="1">
          <a:blip r:embed="rId5">
            <a:extLst>
              <a:ext uri="{28A0092B-C50C-407E-A947-70E740481C1C}">
                <a14:useLocalDpi xmlns:a14="http://schemas.microsoft.com/office/drawing/2010/main" val="0"/>
              </a:ext>
            </a:extLst>
          </a:blip>
          <a:srcRect b="12381"/>
          <a:stretch/>
        </p:blipFill>
        <p:spPr>
          <a:xfrm>
            <a:off x="0" y="136525"/>
            <a:ext cx="12192000" cy="6584949"/>
          </a:xfrm>
          <a:prstGeom prst="rect">
            <a:avLst/>
          </a:prstGeom>
        </p:spPr>
      </p:pic>
    </p:spTree>
    <p:extLst>
      <p:ext uri="{BB962C8B-B14F-4D97-AF65-F5344CB8AC3E}">
        <p14:creationId xmlns:p14="http://schemas.microsoft.com/office/powerpoint/2010/main" val="35472538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5" name="Content Placeholder 6" descr="A sign on a wall&#10;&#10;Description automatically generated with low confidence">
            <a:extLst>
              <a:ext uri="{FF2B5EF4-FFF2-40B4-BE49-F238E27FC236}">
                <a16:creationId xmlns:a16="http://schemas.microsoft.com/office/drawing/2014/main" id="{3EC35965-9537-487B-B28B-F6D10929A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1982" y="5156071"/>
            <a:ext cx="1630017" cy="170192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pic>
        <p:nvPicPr>
          <p:cNvPr id="8" name="Picture 7">
            <a:extLst>
              <a:ext uri="{FF2B5EF4-FFF2-40B4-BE49-F238E27FC236}">
                <a16:creationId xmlns:a16="http://schemas.microsoft.com/office/drawing/2014/main" id="{6FC0D25B-16E0-4400-A954-6CDC8E59B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0" y="681037"/>
            <a:ext cx="10741412" cy="4387786"/>
          </a:xfrm>
          <a:prstGeom prst="rect">
            <a:avLst/>
          </a:prstGeom>
        </p:spPr>
      </p:pic>
    </p:spTree>
    <p:extLst>
      <p:ext uri="{BB962C8B-B14F-4D97-AF65-F5344CB8AC3E}">
        <p14:creationId xmlns:p14="http://schemas.microsoft.com/office/powerpoint/2010/main" val="22499071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
        <p:nvSpPr>
          <p:cNvPr id="4" name="Rectangle 3">
            <a:extLst>
              <a:ext uri="{FF2B5EF4-FFF2-40B4-BE49-F238E27FC236}">
                <a16:creationId xmlns:a16="http://schemas.microsoft.com/office/drawing/2014/main" id="{951EA453-C52C-401D-A455-249AF504626A}"/>
              </a:ext>
            </a:extLst>
          </p:cNvPr>
          <p:cNvSpPr/>
          <p:nvPr/>
        </p:nvSpPr>
        <p:spPr>
          <a:xfrm>
            <a:off x="1205949" y="479493"/>
            <a:ext cx="9582368" cy="5078313"/>
          </a:xfrm>
          <a:prstGeom prst="rect">
            <a:avLst/>
          </a:prstGeom>
        </p:spPr>
        <p:txBody>
          <a:bodyPr wrap="square">
            <a:spAutoFit/>
          </a:bodyPr>
          <a:lstStyle/>
          <a:p>
            <a:r>
              <a:rPr lang="en-US" sz="3200" b="1" dirty="0">
                <a:solidFill>
                  <a:srgbClr val="444444"/>
                </a:solidFill>
                <a:latin typeface="Open Sans"/>
              </a:rPr>
              <a:t>Valid Vs Invalid Argument</a:t>
            </a:r>
          </a:p>
          <a:p>
            <a:endParaRPr lang="en-US" b="1" dirty="0">
              <a:solidFill>
                <a:srgbClr val="444444"/>
              </a:solidFill>
              <a:latin typeface="Open Sans"/>
            </a:endParaRPr>
          </a:p>
          <a:p>
            <a:r>
              <a:rPr lang="en-US" sz="3200" dirty="0">
                <a:solidFill>
                  <a:srgbClr val="444444"/>
                </a:solidFill>
                <a:latin typeface="Open Sans"/>
              </a:rPr>
              <a:t>Now let’s see if we can determine if an argument is valid or invalid using our logic rules.</a:t>
            </a:r>
          </a:p>
          <a:p>
            <a:endParaRPr lang="en-US" sz="3200" dirty="0">
              <a:solidFill>
                <a:srgbClr val="444444"/>
              </a:solidFill>
              <a:latin typeface="Open Sans"/>
            </a:endParaRPr>
          </a:p>
          <a:p>
            <a:r>
              <a:rPr lang="en-US" sz="3200" dirty="0">
                <a:solidFill>
                  <a:srgbClr val="444444"/>
                </a:solidFill>
                <a:latin typeface="Open Sans"/>
              </a:rPr>
              <a:t>Test the validity of the argument:</a:t>
            </a:r>
          </a:p>
          <a:p>
            <a:endParaRPr lang="en-US" sz="3200" dirty="0">
              <a:solidFill>
                <a:srgbClr val="444444"/>
              </a:solidFill>
              <a:latin typeface="Open Sans"/>
            </a:endParaRPr>
          </a:p>
          <a:p>
            <a:pPr>
              <a:buFont typeface="Arial" panose="020B0604020202020204" pitchFamily="34" charset="0"/>
              <a:buChar char="•"/>
            </a:pPr>
            <a:r>
              <a:rPr lang="en-US" sz="3200" b="1" dirty="0">
                <a:solidFill>
                  <a:srgbClr val="444444"/>
                </a:solidFill>
                <a:latin typeface="Open Sans"/>
              </a:rPr>
              <a:t>If it snows, Paul will miss class.</a:t>
            </a:r>
          </a:p>
          <a:p>
            <a:pPr>
              <a:buFont typeface="Arial" panose="020B0604020202020204" pitchFamily="34" charset="0"/>
              <a:buChar char="•"/>
            </a:pPr>
            <a:r>
              <a:rPr lang="en-US" sz="3200" b="1" dirty="0">
                <a:solidFill>
                  <a:srgbClr val="444444"/>
                </a:solidFill>
                <a:latin typeface="Open Sans"/>
              </a:rPr>
              <a:t>Paul did not miss class.</a:t>
            </a:r>
          </a:p>
          <a:p>
            <a:pPr>
              <a:buFont typeface="Arial" panose="020B0604020202020204" pitchFamily="34" charset="0"/>
              <a:buChar char="•"/>
            </a:pPr>
            <a:r>
              <a:rPr lang="en-US" sz="3200" b="1" dirty="0">
                <a:solidFill>
                  <a:srgbClr val="444444"/>
                </a:solidFill>
                <a:latin typeface="Open Sans"/>
              </a:rPr>
              <a:t>Therefore, it did not snow.</a:t>
            </a:r>
          </a:p>
          <a:p>
            <a:endParaRPr lang="en-US" dirty="0">
              <a:solidFill>
                <a:srgbClr val="444444"/>
              </a:solidFill>
              <a:latin typeface="Open Sans"/>
            </a:endParaRPr>
          </a:p>
        </p:txBody>
      </p:sp>
    </p:spTree>
    <p:extLst>
      <p:ext uri="{BB962C8B-B14F-4D97-AF65-F5344CB8AC3E}">
        <p14:creationId xmlns:p14="http://schemas.microsoft.com/office/powerpoint/2010/main" val="546606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
        <p:nvSpPr>
          <p:cNvPr id="4" name="Rectangle 3">
            <a:extLst>
              <a:ext uri="{FF2B5EF4-FFF2-40B4-BE49-F238E27FC236}">
                <a16:creationId xmlns:a16="http://schemas.microsoft.com/office/drawing/2014/main" id="{951EA453-C52C-401D-A455-249AF504626A}"/>
              </a:ext>
            </a:extLst>
          </p:cNvPr>
          <p:cNvSpPr/>
          <p:nvPr/>
        </p:nvSpPr>
        <p:spPr>
          <a:xfrm>
            <a:off x="1205949" y="479493"/>
            <a:ext cx="9486512" cy="33547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4444"/>
                </a:solidFill>
                <a:effectLst/>
                <a:uLnTx/>
                <a:uFillTx/>
                <a:latin typeface="Open Sans"/>
                <a:ea typeface="+mn-ea"/>
                <a:cs typeface="+mn-cs"/>
              </a:rPr>
              <a:t>Valid Vs Invalid Argument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444444"/>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4444"/>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4444"/>
                </a:solidFill>
                <a:effectLst/>
                <a:uLnTx/>
                <a:uFillTx/>
                <a:latin typeface="Open Sans"/>
                <a:ea typeface="+mn-ea"/>
                <a:cs typeface="+mn-cs"/>
              </a:rPr>
              <a:t>Test the validity of the argument: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4444"/>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44444"/>
                </a:solidFill>
                <a:effectLst/>
                <a:uLnTx/>
                <a:uFillTx/>
                <a:latin typeface="Open Sans"/>
                <a:ea typeface="+mn-ea"/>
                <a:cs typeface="+mn-cs"/>
              </a:rPr>
              <a:t>If it snows, Paul will miss class.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44444"/>
                </a:solidFill>
                <a:effectLst/>
                <a:uLnTx/>
                <a:uFillTx/>
                <a:latin typeface="Open Sans"/>
                <a:ea typeface="+mn-ea"/>
                <a:cs typeface="+mn-cs"/>
              </a:rPr>
              <a:t>Paul did not miss class.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44444"/>
                </a:solidFill>
                <a:effectLst/>
                <a:uLnTx/>
                <a:uFillTx/>
                <a:latin typeface="Open Sans"/>
                <a:ea typeface="+mn-ea"/>
                <a:cs typeface="+mn-cs"/>
              </a:rPr>
              <a:t>Therefore, it did not snow.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4444"/>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4444"/>
                </a:solidFill>
                <a:effectLst/>
                <a:uLnTx/>
                <a:uFillTx/>
                <a:latin typeface="Open Sans"/>
                <a:ea typeface="+mn-ea"/>
                <a:cs typeface="+mn-cs"/>
              </a:rPr>
              <a:t>First, we will translate the argument into symbolic form and then determine if it matches one of our rules.</a:t>
            </a:r>
          </a:p>
        </p:txBody>
      </p:sp>
      <p:pic>
        <p:nvPicPr>
          <p:cNvPr id="9" name="Picture 8">
            <a:extLst>
              <a:ext uri="{FF2B5EF4-FFF2-40B4-BE49-F238E27FC236}">
                <a16:creationId xmlns:a16="http://schemas.microsoft.com/office/drawing/2014/main" id="{B35B54CB-140C-4144-90F9-E19F43319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2863" y="4200009"/>
            <a:ext cx="7506748" cy="1419423"/>
          </a:xfrm>
          <a:prstGeom prst="rect">
            <a:avLst/>
          </a:prstGeom>
        </p:spPr>
      </p:pic>
      <p:sp>
        <p:nvSpPr>
          <p:cNvPr id="7" name="TextBox 6">
            <a:extLst>
              <a:ext uri="{FF2B5EF4-FFF2-40B4-BE49-F238E27FC236}">
                <a16:creationId xmlns:a16="http://schemas.microsoft.com/office/drawing/2014/main" id="{D0200848-25E2-40B2-BF1C-0A79070A2192}"/>
              </a:ext>
            </a:extLst>
          </p:cNvPr>
          <p:cNvSpPr txBox="1"/>
          <p:nvPr/>
        </p:nvSpPr>
        <p:spPr>
          <a:xfrm>
            <a:off x="2425148" y="5486400"/>
            <a:ext cx="762082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4444"/>
                </a:solidFill>
                <a:effectLst/>
                <a:uLnTx/>
                <a:uFillTx/>
                <a:latin typeface="Open Sans"/>
                <a:ea typeface="+mn-ea"/>
                <a:cs typeface="+mn-cs"/>
              </a:rPr>
              <a:t>Because the argument matches one of our known logic rules, we can confidently state that the conclusion is valid</a:t>
            </a:r>
            <a:endParaRPr kumimoji="0" lang="en-US" sz="180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61343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
        <p:nvSpPr>
          <p:cNvPr id="4" name="Rectangle 3">
            <a:extLst>
              <a:ext uri="{FF2B5EF4-FFF2-40B4-BE49-F238E27FC236}">
                <a16:creationId xmlns:a16="http://schemas.microsoft.com/office/drawing/2014/main" id="{DA91B6F4-32D2-43EE-AD53-75F0FFAA3C25}"/>
              </a:ext>
            </a:extLst>
          </p:cNvPr>
          <p:cNvSpPr/>
          <p:nvPr/>
        </p:nvSpPr>
        <p:spPr>
          <a:xfrm>
            <a:off x="955213" y="164357"/>
            <a:ext cx="9872101" cy="3939540"/>
          </a:xfrm>
          <a:prstGeom prst="rect">
            <a:avLst/>
          </a:prstGeom>
        </p:spPr>
        <p:txBody>
          <a:bodyPr wrap="square">
            <a:spAutoFit/>
          </a:bodyPr>
          <a:lstStyle/>
          <a:p>
            <a:r>
              <a:rPr lang="en-US" dirty="0">
                <a:solidFill>
                  <a:srgbClr val="444444"/>
                </a:solidFill>
                <a:latin typeface="Open Sans"/>
              </a:rPr>
              <a:t>.</a:t>
            </a:r>
          </a:p>
          <a:p>
            <a:r>
              <a:rPr lang="en-US" sz="3600" b="1" dirty="0">
                <a:solidFill>
                  <a:srgbClr val="444444"/>
                </a:solidFill>
                <a:latin typeface="Open Sans"/>
              </a:rPr>
              <a:t>Let’s look at another example.</a:t>
            </a:r>
          </a:p>
          <a:p>
            <a:endParaRPr lang="en-US" sz="3600" b="1" dirty="0">
              <a:solidFill>
                <a:srgbClr val="444444"/>
              </a:solidFill>
              <a:latin typeface="Open Sans"/>
            </a:endParaRPr>
          </a:p>
          <a:p>
            <a:r>
              <a:rPr lang="en-US" sz="3200" dirty="0">
                <a:solidFill>
                  <a:srgbClr val="444444"/>
                </a:solidFill>
                <a:latin typeface="Open Sans"/>
              </a:rPr>
              <a:t>Test the validity of the argument:</a:t>
            </a:r>
          </a:p>
          <a:p>
            <a:endParaRPr lang="en-US" sz="3200" dirty="0">
              <a:solidFill>
                <a:srgbClr val="444444"/>
              </a:solidFill>
              <a:latin typeface="Open Sans"/>
            </a:endParaRPr>
          </a:p>
          <a:p>
            <a:pPr>
              <a:buFont typeface="Arial" panose="020B0604020202020204" pitchFamily="34" charset="0"/>
              <a:buChar char="•"/>
            </a:pPr>
            <a:r>
              <a:rPr lang="en-US" sz="3200" b="1" dirty="0">
                <a:solidFill>
                  <a:srgbClr val="444444"/>
                </a:solidFill>
                <a:latin typeface="Open Sans"/>
              </a:rPr>
              <a:t>If it snows, Paul will miss class.</a:t>
            </a:r>
          </a:p>
          <a:p>
            <a:pPr>
              <a:buFont typeface="Arial" panose="020B0604020202020204" pitchFamily="34" charset="0"/>
              <a:buChar char="•"/>
            </a:pPr>
            <a:r>
              <a:rPr lang="en-US" sz="3200" b="1" dirty="0">
                <a:solidFill>
                  <a:srgbClr val="444444"/>
                </a:solidFill>
                <a:latin typeface="Open Sans"/>
              </a:rPr>
              <a:t>It did not snow.</a:t>
            </a:r>
          </a:p>
          <a:p>
            <a:pPr>
              <a:buFont typeface="Arial" panose="020B0604020202020204" pitchFamily="34" charset="0"/>
              <a:buChar char="•"/>
            </a:pPr>
            <a:r>
              <a:rPr lang="en-US" sz="3200" b="1" dirty="0">
                <a:solidFill>
                  <a:srgbClr val="444444"/>
                </a:solidFill>
                <a:latin typeface="Open Sans"/>
              </a:rPr>
              <a:t>Therefore, Paul did not miss class.</a:t>
            </a:r>
          </a:p>
        </p:txBody>
      </p:sp>
    </p:spTree>
    <p:extLst>
      <p:ext uri="{BB962C8B-B14F-4D97-AF65-F5344CB8AC3E}">
        <p14:creationId xmlns:p14="http://schemas.microsoft.com/office/powerpoint/2010/main" val="38844651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
        <p:nvSpPr>
          <p:cNvPr id="4" name="Rectangle 3">
            <a:extLst>
              <a:ext uri="{FF2B5EF4-FFF2-40B4-BE49-F238E27FC236}">
                <a16:creationId xmlns:a16="http://schemas.microsoft.com/office/drawing/2014/main" id="{DA91B6F4-32D2-43EE-AD53-75F0FFAA3C25}"/>
              </a:ext>
            </a:extLst>
          </p:cNvPr>
          <p:cNvSpPr/>
          <p:nvPr/>
        </p:nvSpPr>
        <p:spPr>
          <a:xfrm>
            <a:off x="955213" y="164357"/>
            <a:ext cx="9872101" cy="63094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4444"/>
                </a:solidFill>
                <a:effectLst/>
                <a:uLnTx/>
                <a:uFillTx/>
                <a:latin typeface="Open San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444444"/>
                </a:solidFill>
                <a:effectLst/>
                <a:uLnTx/>
                <a:uFillTx/>
                <a:latin typeface="Open Sans"/>
                <a:ea typeface="+mn-ea"/>
                <a:cs typeface="+mn-cs"/>
              </a:rPr>
              <a:t>Let’s look at another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444444"/>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444444"/>
                </a:solidFill>
                <a:effectLst/>
                <a:uLnTx/>
                <a:uFillTx/>
                <a:latin typeface="Open Sans"/>
                <a:ea typeface="+mn-ea"/>
                <a:cs typeface="+mn-cs"/>
              </a:rPr>
              <a:t>Test the validity of the argument: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444444"/>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444444"/>
                </a:solidFill>
                <a:effectLst/>
                <a:uLnTx/>
                <a:uFillTx/>
                <a:latin typeface="Open Sans"/>
                <a:ea typeface="+mn-ea"/>
                <a:cs typeface="+mn-cs"/>
              </a:rPr>
              <a:t>If it snows, Paul will miss class.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444444"/>
                </a:solidFill>
                <a:effectLst/>
                <a:uLnTx/>
                <a:uFillTx/>
                <a:latin typeface="Open Sans"/>
                <a:ea typeface="+mn-ea"/>
                <a:cs typeface="+mn-cs"/>
              </a:rPr>
              <a:t>It did not snow.</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444444"/>
                </a:solidFill>
                <a:effectLst/>
                <a:uLnTx/>
                <a:uFillTx/>
                <a:latin typeface="Open Sans"/>
                <a:ea typeface="+mn-ea"/>
                <a:cs typeface="+mn-cs"/>
              </a:rPr>
              <a:t>Therefore, Paul did not miss class</a:t>
            </a:r>
            <a:r>
              <a:rPr kumimoji="0" lang="en-US" sz="2800" b="0" i="0" u="none" strike="noStrike" kern="1200" cap="none" spc="0" normalizeH="0" baseline="0" noProof="0" dirty="0">
                <a:ln>
                  <a:noFill/>
                </a:ln>
                <a:solidFill>
                  <a:srgbClr val="444444"/>
                </a:solidFill>
                <a:effectLst/>
                <a:uLnTx/>
                <a:uFillTx/>
                <a:latin typeface="Open Sans"/>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800" dirty="0">
              <a:solidFill>
                <a:srgbClr val="444444"/>
              </a:solidFill>
              <a:latin typeface="Open San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444444"/>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tabLst/>
              <a:defRPr/>
            </a:pPr>
            <a:endParaRPr kumimoji="0" lang="en-US" sz="2800" b="0" i="0" u="none" strike="noStrike" kern="1200" cap="none" spc="0" normalizeH="0" baseline="0" noProof="0" dirty="0">
              <a:ln>
                <a:noFill/>
              </a:ln>
              <a:solidFill>
                <a:srgbClr val="444444"/>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4444"/>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4444"/>
                </a:solidFill>
                <a:effectLst/>
                <a:uLnTx/>
                <a:uFillTx/>
                <a:latin typeface="Open Sans"/>
                <a:ea typeface="+mn-ea"/>
                <a:cs typeface="+mn-cs"/>
              </a:rPr>
              <a:t>Because the argument does not match one of our known rules, we determine that the     conclusion is invalid.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4444"/>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4444"/>
              </a:solidFill>
              <a:effectLst/>
              <a:uLnTx/>
              <a:uFillTx/>
              <a:latin typeface="Open Sans"/>
              <a:ea typeface="+mn-ea"/>
              <a:cs typeface="+mn-cs"/>
            </a:endParaRPr>
          </a:p>
        </p:txBody>
      </p:sp>
      <p:pic>
        <p:nvPicPr>
          <p:cNvPr id="8" name="Picture 7">
            <a:extLst>
              <a:ext uri="{FF2B5EF4-FFF2-40B4-BE49-F238E27FC236}">
                <a16:creationId xmlns:a16="http://schemas.microsoft.com/office/drawing/2014/main" id="{20D70F6B-ECD3-4650-BF93-F1C497C269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3695" y="2270952"/>
            <a:ext cx="3467099" cy="2519362"/>
          </a:xfrm>
          <a:prstGeom prst="rect">
            <a:avLst/>
          </a:prstGeom>
        </p:spPr>
      </p:pic>
    </p:spTree>
    <p:extLst>
      <p:ext uri="{BB962C8B-B14F-4D97-AF65-F5344CB8AC3E}">
        <p14:creationId xmlns:p14="http://schemas.microsoft.com/office/powerpoint/2010/main" val="4227369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pic>
        <p:nvPicPr>
          <p:cNvPr id="7" name="Picture 6">
            <a:extLst>
              <a:ext uri="{FF2B5EF4-FFF2-40B4-BE49-F238E27FC236}">
                <a16:creationId xmlns:a16="http://schemas.microsoft.com/office/drawing/2014/main" id="{E5AB7DDF-41B4-48C2-9007-57C023A090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6403" y="1006408"/>
            <a:ext cx="7210657" cy="4731993"/>
          </a:xfrm>
          <a:prstGeom prst="rect">
            <a:avLst/>
          </a:prstGeom>
        </p:spPr>
      </p:pic>
    </p:spTree>
    <p:extLst>
      <p:ext uri="{BB962C8B-B14F-4D97-AF65-F5344CB8AC3E}">
        <p14:creationId xmlns:p14="http://schemas.microsoft.com/office/powerpoint/2010/main" val="26765864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1638301" y="6220581"/>
            <a:ext cx="4114800" cy="365125"/>
          </a:xfrm>
        </p:spPr>
        <p:txBody>
          <a:bodyPr>
            <a:normAutofit/>
          </a:bodyPr>
          <a:lstStyle/>
          <a:p>
            <a:pPr>
              <a:spcAft>
                <a:spcPts val="600"/>
              </a:spcAft>
              <a:defRPr/>
            </a:pPr>
            <a:r>
              <a:rPr lang="en-US" dirty="0">
                <a:solidFill>
                  <a:prstClr val="black">
                    <a:tint val="75000"/>
                  </a:prstClr>
                </a:solidFill>
                <a:latin typeface="Calibri" panose="020F0502020204030204"/>
              </a:rPr>
              <a:t>DISCRETE STRUCTURE</a:t>
            </a: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228714" y="5641405"/>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228714" y="5641405"/>
                <a:ext cx="984583" cy="996429"/>
              </a:xfrm>
              <a:prstGeom prst="rect">
                <a:avLst/>
              </a:prstGeom>
            </p:spPr>
          </p:pic>
        </mc:Fallback>
      </mc:AlternateContent>
      <p:pic>
        <p:nvPicPr>
          <p:cNvPr id="15" name="Picture 14">
            <a:extLst>
              <a:ext uri="{FF2B5EF4-FFF2-40B4-BE49-F238E27FC236}">
                <a16:creationId xmlns:a16="http://schemas.microsoft.com/office/drawing/2014/main" id="{75F8C3DB-108B-4E62-9DE4-DE47A3CA92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0072" y="1062638"/>
            <a:ext cx="8811855" cy="4344006"/>
          </a:xfrm>
          <a:prstGeom prst="rect">
            <a:avLst/>
          </a:prstGeom>
        </p:spPr>
      </p:pic>
    </p:spTree>
    <p:extLst>
      <p:ext uri="{BB962C8B-B14F-4D97-AF65-F5344CB8AC3E}">
        <p14:creationId xmlns:p14="http://schemas.microsoft.com/office/powerpoint/2010/main" val="4272659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626574"/>
            <a:ext cx="4114800" cy="365125"/>
          </a:xfrm>
        </p:spPr>
        <p:txBody>
          <a:bodyPr>
            <a:normAutofit/>
          </a:bodyPr>
          <a:lstStyle/>
          <a:p>
            <a:pPr>
              <a:spcAft>
                <a:spcPts val="600"/>
              </a:spcAft>
              <a:defRPr/>
            </a:pPr>
            <a:r>
              <a:rPr lang="en-US" dirty="0">
                <a:solidFill>
                  <a:prstClr val="black">
                    <a:tint val="75000"/>
                  </a:prstClr>
                </a:solidFill>
                <a:latin typeface="Calibri" panose="020F0502020204030204"/>
              </a:rPr>
              <a:t>DISCRETE STRUCTURE</a:t>
            </a: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228714" y="5641405"/>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228714" y="5641405"/>
                <a:ext cx="984583" cy="996429"/>
              </a:xfrm>
              <a:prstGeom prst="rect">
                <a:avLst/>
              </a:prstGeom>
            </p:spPr>
          </p:pic>
        </mc:Fallback>
      </mc:AlternateContent>
      <p:sp>
        <p:nvSpPr>
          <p:cNvPr id="4" name="TextBox 3">
            <a:extLst>
              <a:ext uri="{FF2B5EF4-FFF2-40B4-BE49-F238E27FC236}">
                <a16:creationId xmlns:a16="http://schemas.microsoft.com/office/drawing/2014/main" id="{8C0D889A-0784-4341-99E2-E348CDB08235}"/>
              </a:ext>
            </a:extLst>
          </p:cNvPr>
          <p:cNvSpPr txBox="1"/>
          <p:nvPr/>
        </p:nvSpPr>
        <p:spPr>
          <a:xfrm>
            <a:off x="834887" y="479493"/>
            <a:ext cx="828260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venir Next LT Pro"/>
                <a:ea typeface="+mn-ea"/>
                <a:cs typeface="+mn-cs"/>
              </a:rPr>
              <a:t>Inference Rules: Propositional and Building Arguments</a:t>
            </a:r>
          </a:p>
        </p:txBody>
      </p:sp>
      <p:sp>
        <p:nvSpPr>
          <p:cNvPr id="7" name="TextBox 6">
            <a:extLst>
              <a:ext uri="{FF2B5EF4-FFF2-40B4-BE49-F238E27FC236}">
                <a16:creationId xmlns:a16="http://schemas.microsoft.com/office/drawing/2014/main" id="{7507CD83-F8BF-44CE-8777-13A13C24676F}"/>
              </a:ext>
            </a:extLst>
          </p:cNvPr>
          <p:cNvSpPr txBox="1"/>
          <p:nvPr/>
        </p:nvSpPr>
        <p:spPr>
          <a:xfrm>
            <a:off x="834887" y="1603513"/>
            <a:ext cx="9393827"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LT Pro"/>
                <a:ea typeface="+mn-ea"/>
                <a:cs typeface="+mn-cs"/>
              </a:rPr>
              <a:t>When there are many premises, several rules of inference and conditional statements forms are often needed to show that an argument is valid.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030867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ITCP</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228714" y="5641405"/>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228714" y="5641405"/>
                <a:ext cx="984583" cy="996429"/>
              </a:xfrm>
              <a:prstGeom prst="rect">
                <a:avLst/>
              </a:prstGeom>
            </p:spPr>
          </p:pic>
        </mc:Fallback>
      </mc:AlternateContent>
      <p:sp>
        <p:nvSpPr>
          <p:cNvPr id="4" name="TextBox 3">
            <a:extLst>
              <a:ext uri="{FF2B5EF4-FFF2-40B4-BE49-F238E27FC236}">
                <a16:creationId xmlns:a16="http://schemas.microsoft.com/office/drawing/2014/main" id="{8C0D889A-0784-4341-99E2-E348CDB08235}"/>
              </a:ext>
            </a:extLst>
          </p:cNvPr>
          <p:cNvSpPr txBox="1"/>
          <p:nvPr/>
        </p:nvSpPr>
        <p:spPr>
          <a:xfrm>
            <a:off x="834887" y="479493"/>
            <a:ext cx="90247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venir Next LT Pro"/>
                <a:ea typeface="+mn-ea"/>
                <a:cs typeface="+mn-cs"/>
              </a:rPr>
              <a:t>Inference Rules: Propositional and Building Arguments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venir Next LT Pro"/>
                <a:ea typeface="+mn-ea"/>
                <a:cs typeface="+mn-cs"/>
              </a:rPr>
              <a:t>Example 1: </a:t>
            </a:r>
          </a:p>
        </p:txBody>
      </p:sp>
      <p:sp>
        <p:nvSpPr>
          <p:cNvPr id="7" name="TextBox 6">
            <a:extLst>
              <a:ext uri="{FF2B5EF4-FFF2-40B4-BE49-F238E27FC236}">
                <a16:creationId xmlns:a16="http://schemas.microsoft.com/office/drawing/2014/main" id="{7507CD83-F8BF-44CE-8777-13A13C24676F}"/>
              </a:ext>
            </a:extLst>
          </p:cNvPr>
          <p:cNvSpPr txBox="1"/>
          <p:nvPr/>
        </p:nvSpPr>
        <p:spPr>
          <a:xfrm>
            <a:off x="460592" y="1403241"/>
            <a:ext cx="1086874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venir Next LT Pro"/>
                <a:ea typeface="+mn-ea"/>
                <a:cs typeface="+mn-cs"/>
              </a:rPr>
              <a:t>Show that the premises “It is not sunny this afternoon and it is colder than yesterday,” “We will go swimming only if it is sunny,” “If we do not go swimming, then we will take a canoe trip,” and “If we take a canoe trip, then we will be home by sunset” lead to the conclusion “We will be home by sunset.”</a:t>
            </a:r>
          </a:p>
        </p:txBody>
      </p:sp>
      <p:pic>
        <p:nvPicPr>
          <p:cNvPr id="9" name="Picture 8">
            <a:extLst>
              <a:ext uri="{FF2B5EF4-FFF2-40B4-BE49-F238E27FC236}">
                <a16:creationId xmlns:a16="http://schemas.microsoft.com/office/drawing/2014/main" id="{9668EF5E-209C-4AAE-8055-05D063E271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1897" y="2358389"/>
            <a:ext cx="7720960" cy="4020117"/>
          </a:xfrm>
          <a:prstGeom prst="rect">
            <a:avLst/>
          </a:prstGeom>
        </p:spPr>
      </p:pic>
    </p:spTree>
    <p:extLst>
      <p:ext uri="{BB962C8B-B14F-4D97-AF65-F5344CB8AC3E}">
        <p14:creationId xmlns:p14="http://schemas.microsoft.com/office/powerpoint/2010/main" val="13939839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ITCP</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228714" y="5641405"/>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228714" y="5641405"/>
                <a:ext cx="984583" cy="996429"/>
              </a:xfrm>
              <a:prstGeom prst="rect">
                <a:avLst/>
              </a:prstGeom>
            </p:spPr>
          </p:pic>
        </mc:Fallback>
      </mc:AlternateContent>
      <p:sp>
        <p:nvSpPr>
          <p:cNvPr id="4" name="TextBox 3">
            <a:extLst>
              <a:ext uri="{FF2B5EF4-FFF2-40B4-BE49-F238E27FC236}">
                <a16:creationId xmlns:a16="http://schemas.microsoft.com/office/drawing/2014/main" id="{8C0D889A-0784-4341-99E2-E348CDB08235}"/>
              </a:ext>
            </a:extLst>
          </p:cNvPr>
          <p:cNvSpPr txBox="1"/>
          <p:nvPr/>
        </p:nvSpPr>
        <p:spPr>
          <a:xfrm>
            <a:off x="834887" y="479493"/>
            <a:ext cx="90247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venir Next LT Pro"/>
                <a:ea typeface="+mn-ea"/>
                <a:cs typeface="+mn-cs"/>
              </a:rPr>
              <a:t>Inference Rules: Propositional and Building Arguments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venir Next LT Pro"/>
                <a:ea typeface="+mn-ea"/>
                <a:cs typeface="+mn-cs"/>
              </a:rPr>
              <a:t>Example 1: </a:t>
            </a:r>
          </a:p>
        </p:txBody>
      </p:sp>
      <p:sp>
        <p:nvSpPr>
          <p:cNvPr id="7" name="TextBox 6">
            <a:extLst>
              <a:ext uri="{FF2B5EF4-FFF2-40B4-BE49-F238E27FC236}">
                <a16:creationId xmlns:a16="http://schemas.microsoft.com/office/drawing/2014/main" id="{7507CD83-F8BF-44CE-8777-13A13C24676F}"/>
              </a:ext>
            </a:extLst>
          </p:cNvPr>
          <p:cNvSpPr txBox="1"/>
          <p:nvPr/>
        </p:nvSpPr>
        <p:spPr>
          <a:xfrm>
            <a:off x="460592" y="1403241"/>
            <a:ext cx="1086874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venir Next LT Pro"/>
                <a:ea typeface="+mn-ea"/>
                <a:cs typeface="+mn-cs"/>
              </a:rPr>
              <a:t>Show that the premises “It is not sunny this afternoon and it is colder than yesterday,” “We will go swimming only if it is sunny,” “If we do not go swimming, then we will take a canoe trip,” and “If we take a canoe trip, then we will be home by sunset” lead to the conclusion “We will be home by sunset.”</a:t>
            </a:r>
          </a:p>
        </p:txBody>
      </p:sp>
      <p:pic>
        <p:nvPicPr>
          <p:cNvPr id="10" name="Picture 9">
            <a:extLst>
              <a:ext uri="{FF2B5EF4-FFF2-40B4-BE49-F238E27FC236}">
                <a16:creationId xmlns:a16="http://schemas.microsoft.com/office/drawing/2014/main" id="{C00C9740-57B8-40BA-912F-B66C5A8DD7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1841" y="2518121"/>
            <a:ext cx="5458838" cy="4192520"/>
          </a:xfrm>
          <a:prstGeom prst="rect">
            <a:avLst/>
          </a:prstGeom>
        </p:spPr>
      </p:pic>
    </p:spTree>
    <p:extLst>
      <p:ext uri="{BB962C8B-B14F-4D97-AF65-F5344CB8AC3E}">
        <p14:creationId xmlns:p14="http://schemas.microsoft.com/office/powerpoint/2010/main" val="28785289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ITCP</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228714" y="5641405"/>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228714" y="5641405"/>
                <a:ext cx="984583" cy="996429"/>
              </a:xfrm>
              <a:prstGeom prst="rect">
                <a:avLst/>
              </a:prstGeom>
            </p:spPr>
          </p:pic>
        </mc:Fallback>
      </mc:AlternateContent>
      <p:sp>
        <p:nvSpPr>
          <p:cNvPr id="4" name="TextBox 3">
            <a:extLst>
              <a:ext uri="{FF2B5EF4-FFF2-40B4-BE49-F238E27FC236}">
                <a16:creationId xmlns:a16="http://schemas.microsoft.com/office/drawing/2014/main" id="{8C0D889A-0784-4341-99E2-E348CDB08235}"/>
              </a:ext>
            </a:extLst>
          </p:cNvPr>
          <p:cNvSpPr txBox="1"/>
          <p:nvPr/>
        </p:nvSpPr>
        <p:spPr>
          <a:xfrm>
            <a:off x="834887" y="479493"/>
            <a:ext cx="90247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venir Next LT Pro"/>
                <a:ea typeface="+mn-ea"/>
                <a:cs typeface="+mn-cs"/>
              </a:rPr>
              <a:t>Inference Rules: Propositional and Building Arguments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venir Next LT Pro"/>
                <a:ea typeface="+mn-ea"/>
                <a:cs typeface="+mn-cs"/>
              </a:rPr>
              <a:t>Example 2: </a:t>
            </a:r>
          </a:p>
        </p:txBody>
      </p:sp>
      <p:sp>
        <p:nvSpPr>
          <p:cNvPr id="7" name="TextBox 6">
            <a:extLst>
              <a:ext uri="{FF2B5EF4-FFF2-40B4-BE49-F238E27FC236}">
                <a16:creationId xmlns:a16="http://schemas.microsoft.com/office/drawing/2014/main" id="{7507CD83-F8BF-44CE-8777-13A13C24676F}"/>
              </a:ext>
            </a:extLst>
          </p:cNvPr>
          <p:cNvSpPr txBox="1"/>
          <p:nvPr/>
        </p:nvSpPr>
        <p:spPr>
          <a:xfrm>
            <a:off x="834887" y="1603513"/>
            <a:ext cx="939382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venir Next LT Pro"/>
                <a:ea typeface="+mn-ea"/>
                <a:cs typeface="+mn-cs"/>
              </a:rPr>
              <a:t>Show that the premises “If you send me an e-mail message, then I will finish writing the program,” “If you do not send me an e-mail message, then I will go to sleep early,” and “If I go to sleep early, then I will wake up feeling refreshed” lead to the conclusion “If I do not finish writing the program, then I will wake up feeling refreshed.”</a:t>
            </a:r>
          </a:p>
        </p:txBody>
      </p:sp>
      <p:pic>
        <p:nvPicPr>
          <p:cNvPr id="9" name="Picture 8">
            <a:extLst>
              <a:ext uri="{FF2B5EF4-FFF2-40B4-BE49-F238E27FC236}">
                <a16:creationId xmlns:a16="http://schemas.microsoft.com/office/drawing/2014/main" id="{8C6E211D-4671-4317-B6CA-517F1BF35E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8091" y="2929075"/>
            <a:ext cx="6743579" cy="3826715"/>
          </a:xfrm>
          <a:prstGeom prst="rect">
            <a:avLst/>
          </a:prstGeom>
        </p:spPr>
      </p:pic>
    </p:spTree>
    <p:extLst>
      <p:ext uri="{BB962C8B-B14F-4D97-AF65-F5344CB8AC3E}">
        <p14:creationId xmlns:p14="http://schemas.microsoft.com/office/powerpoint/2010/main" val="3258420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5" name="Content Placeholder 6" descr="A sign on a wall&#10;&#10;Description automatically generated with low confidence">
            <a:extLst>
              <a:ext uri="{FF2B5EF4-FFF2-40B4-BE49-F238E27FC236}">
                <a16:creationId xmlns:a16="http://schemas.microsoft.com/office/drawing/2014/main" id="{3EC35965-9537-487B-B28B-F6D10929A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1982" y="5156071"/>
            <a:ext cx="1630017" cy="170192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pic>
        <p:nvPicPr>
          <p:cNvPr id="9" name="Picture 8">
            <a:extLst>
              <a:ext uri="{FF2B5EF4-FFF2-40B4-BE49-F238E27FC236}">
                <a16:creationId xmlns:a16="http://schemas.microsoft.com/office/drawing/2014/main" id="{D79AF054-FABD-4C06-A1FD-0CE607DBD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65" y="681037"/>
            <a:ext cx="9940515" cy="4805363"/>
          </a:xfrm>
          <a:prstGeom prst="rect">
            <a:avLst/>
          </a:prstGeom>
        </p:spPr>
      </p:pic>
    </p:spTree>
    <p:extLst>
      <p:ext uri="{BB962C8B-B14F-4D97-AF65-F5344CB8AC3E}">
        <p14:creationId xmlns:p14="http://schemas.microsoft.com/office/powerpoint/2010/main" val="26197665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ITCP</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m3d="http://schemas.microsoft.com/office/drawing/2017/model3d">
        <mc:Choice Requires="am3d">
          <p:graphicFrame>
            <p:nvGraphicFramePr>
              <p:cNvPr id="13" name="3D Model 12" descr="Himalayan Persian">
                <a:extLst>
                  <a:ext uri="{FF2B5EF4-FFF2-40B4-BE49-F238E27FC236}">
                    <a16:creationId xmlns:a16="http://schemas.microsoft.com/office/drawing/2014/main" id="{69E2A1E7-0857-4D28-AF0D-1570C0AE7F41}"/>
                  </a:ext>
                </a:extLst>
              </p:cNvPr>
              <p:cNvGraphicFramePr>
                <a:graphicFrameLocks noChangeAspect="1"/>
              </p:cNvGraphicFramePr>
              <p:nvPr/>
            </p:nvGraphicFramePr>
            <p:xfrm>
              <a:off x="10228714" y="5641405"/>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Himalayan Persian">
                <a:extLst>
                  <a:ext uri="{FF2B5EF4-FFF2-40B4-BE49-F238E27FC236}">
                    <a16:creationId xmlns:a16="http://schemas.microsoft.com/office/drawing/2014/main" id="{69E2A1E7-0857-4D28-AF0D-1570C0AE7F41}"/>
                  </a:ext>
                </a:extLst>
              </p:cNvPr>
              <p:cNvPicPr>
                <a:picLocks noGrp="1" noRot="1" noChangeAspect="1" noMove="1" noResize="1" noEditPoints="1" noAdjustHandles="1" noChangeArrowheads="1" noChangeShapeType="1" noCrop="1"/>
              </p:cNvPicPr>
              <p:nvPr/>
            </p:nvPicPr>
            <p:blipFill>
              <a:blip r:embed="rId4"/>
              <a:stretch>
                <a:fillRect/>
              </a:stretch>
            </p:blipFill>
            <p:spPr>
              <a:xfrm>
                <a:off x="10228714" y="5641405"/>
                <a:ext cx="984583" cy="996429"/>
              </a:xfrm>
              <a:prstGeom prst="rect">
                <a:avLst/>
              </a:prstGeom>
            </p:spPr>
          </p:pic>
        </mc:Fallback>
      </mc:AlternateContent>
      <p:sp>
        <p:nvSpPr>
          <p:cNvPr id="4" name="TextBox 3">
            <a:extLst>
              <a:ext uri="{FF2B5EF4-FFF2-40B4-BE49-F238E27FC236}">
                <a16:creationId xmlns:a16="http://schemas.microsoft.com/office/drawing/2014/main" id="{8C0D889A-0784-4341-99E2-E348CDB08235}"/>
              </a:ext>
            </a:extLst>
          </p:cNvPr>
          <p:cNvSpPr txBox="1"/>
          <p:nvPr/>
        </p:nvSpPr>
        <p:spPr>
          <a:xfrm>
            <a:off x="834887" y="479493"/>
            <a:ext cx="90247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venir Next LT Pro"/>
                <a:ea typeface="+mn-ea"/>
                <a:cs typeface="+mn-cs"/>
              </a:rPr>
              <a:t>Inference Rules: Propositional and Building Arguments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venir Next LT Pro"/>
                <a:ea typeface="+mn-ea"/>
                <a:cs typeface="+mn-cs"/>
              </a:rPr>
              <a:t>Example 2: </a:t>
            </a:r>
          </a:p>
        </p:txBody>
      </p:sp>
      <p:sp>
        <p:nvSpPr>
          <p:cNvPr id="7" name="TextBox 6">
            <a:extLst>
              <a:ext uri="{FF2B5EF4-FFF2-40B4-BE49-F238E27FC236}">
                <a16:creationId xmlns:a16="http://schemas.microsoft.com/office/drawing/2014/main" id="{7507CD83-F8BF-44CE-8777-13A13C24676F}"/>
              </a:ext>
            </a:extLst>
          </p:cNvPr>
          <p:cNvSpPr txBox="1"/>
          <p:nvPr/>
        </p:nvSpPr>
        <p:spPr>
          <a:xfrm>
            <a:off x="834887" y="1603513"/>
            <a:ext cx="939382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venir Next LT Pro"/>
                <a:ea typeface="+mn-ea"/>
                <a:cs typeface="+mn-cs"/>
              </a:rPr>
              <a:t>Show that the premises “If you send me an e-mail message, then I will finish writing the program,” “If you do not send me an e-mail message, then I will go to sleep early,” and “If I go to sleep early, then I will wake up feeling refreshed” lead to the conclusion “If I do not finish writing the program, then I will wake up feeling refreshed.”</a:t>
            </a:r>
          </a:p>
        </p:txBody>
      </p:sp>
      <p:pic>
        <p:nvPicPr>
          <p:cNvPr id="10" name="Picture 9">
            <a:extLst>
              <a:ext uri="{FF2B5EF4-FFF2-40B4-BE49-F238E27FC236}">
                <a16:creationId xmlns:a16="http://schemas.microsoft.com/office/drawing/2014/main" id="{12567FCB-EAD4-4681-A3C6-1FDD90F3D0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8987" y="2790919"/>
            <a:ext cx="5458838" cy="4014856"/>
          </a:xfrm>
          <a:prstGeom prst="rect">
            <a:avLst/>
          </a:prstGeom>
        </p:spPr>
      </p:pic>
    </p:spTree>
    <p:extLst>
      <p:ext uri="{BB962C8B-B14F-4D97-AF65-F5344CB8AC3E}">
        <p14:creationId xmlns:p14="http://schemas.microsoft.com/office/powerpoint/2010/main" val="21316651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5" name="Content Placeholder 6" descr="A sign on a wall&#10;&#10;Description automatically generated with low confidence">
            <a:extLst>
              <a:ext uri="{FF2B5EF4-FFF2-40B4-BE49-F238E27FC236}">
                <a16:creationId xmlns:a16="http://schemas.microsoft.com/office/drawing/2014/main" id="{3EC35965-9537-487B-B28B-F6D10929A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1982" y="5156071"/>
            <a:ext cx="1630017" cy="170192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pic>
        <p:nvPicPr>
          <p:cNvPr id="8" name="Picture 7">
            <a:extLst>
              <a:ext uri="{FF2B5EF4-FFF2-40B4-BE49-F238E27FC236}">
                <a16:creationId xmlns:a16="http://schemas.microsoft.com/office/drawing/2014/main" id="{F432B228-1A87-4E64-9720-133FE985955A}"/>
              </a:ext>
            </a:extLst>
          </p:cNvPr>
          <p:cNvPicPr>
            <a:picLocks noChangeAspect="1"/>
          </p:cNvPicPr>
          <p:nvPr/>
        </p:nvPicPr>
        <p:blipFill rotWithShape="1">
          <a:blip r:embed="rId3">
            <a:extLst>
              <a:ext uri="{28A0092B-C50C-407E-A947-70E740481C1C}">
                <a14:useLocalDpi xmlns:a14="http://schemas.microsoft.com/office/drawing/2010/main" val="0"/>
              </a:ext>
            </a:extLst>
          </a:blip>
          <a:srcRect b="56027"/>
          <a:stretch/>
        </p:blipFill>
        <p:spPr>
          <a:xfrm>
            <a:off x="686326" y="681038"/>
            <a:ext cx="9692708" cy="2459728"/>
          </a:xfrm>
          <a:prstGeom prst="rect">
            <a:avLst/>
          </a:prstGeom>
        </p:spPr>
      </p:pic>
    </p:spTree>
    <p:extLst>
      <p:ext uri="{BB962C8B-B14F-4D97-AF65-F5344CB8AC3E}">
        <p14:creationId xmlns:p14="http://schemas.microsoft.com/office/powerpoint/2010/main" val="24246928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5" name="Content Placeholder 6" descr="A sign on a wall&#10;&#10;Description automatically generated with low confidence">
            <a:extLst>
              <a:ext uri="{FF2B5EF4-FFF2-40B4-BE49-F238E27FC236}">
                <a16:creationId xmlns:a16="http://schemas.microsoft.com/office/drawing/2014/main" id="{3EC35965-9537-487B-B28B-F6D10929A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1982" y="5156071"/>
            <a:ext cx="1630017" cy="170192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pic>
        <p:nvPicPr>
          <p:cNvPr id="8" name="Picture 7">
            <a:extLst>
              <a:ext uri="{FF2B5EF4-FFF2-40B4-BE49-F238E27FC236}">
                <a16:creationId xmlns:a16="http://schemas.microsoft.com/office/drawing/2014/main" id="{F432B228-1A87-4E64-9720-133FE9859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326" y="681037"/>
            <a:ext cx="9692708" cy="5593751"/>
          </a:xfrm>
          <a:prstGeom prst="rect">
            <a:avLst/>
          </a:prstGeom>
        </p:spPr>
      </p:pic>
    </p:spTree>
    <p:extLst>
      <p:ext uri="{BB962C8B-B14F-4D97-AF65-F5344CB8AC3E}">
        <p14:creationId xmlns:p14="http://schemas.microsoft.com/office/powerpoint/2010/main" val="34731146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5894962" y="479493"/>
            <a:ext cx="5458838" cy="1325563"/>
          </a:xfrm>
        </p:spPr>
        <p:txBody>
          <a:bodyPr>
            <a:normAutofit/>
          </a:bodyPr>
          <a:lstStyle/>
          <a:p>
            <a:r>
              <a:rPr lang="en-US" dirty="0"/>
              <a:t>Lecture Outline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94962" y="1984443"/>
            <a:ext cx="5458838" cy="4192520"/>
          </a:xfrm>
        </p:spPr>
        <p:txBody>
          <a:bodyPr>
            <a:normAutofit/>
          </a:bodyPr>
          <a:lstStyle/>
          <a:p>
            <a:endParaRPr lang="en-US" sz="2400" b="1" dirty="0"/>
          </a:p>
          <a:p>
            <a:endParaRPr lang="en-US" sz="2400" b="1"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DISCRETE STRUCTURE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5" name="Content Placeholder 6" descr="A sign on a wall&#10;&#10;Description automatically generated with low confidence">
            <a:extLst>
              <a:ext uri="{FF2B5EF4-FFF2-40B4-BE49-F238E27FC236}">
                <a16:creationId xmlns:a16="http://schemas.microsoft.com/office/drawing/2014/main" id="{3EC35965-9537-487B-B28B-F6D10929A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1982" y="5156071"/>
            <a:ext cx="1630017" cy="170192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pic>
        <p:nvPicPr>
          <p:cNvPr id="9" name="Picture 8">
            <a:extLst>
              <a:ext uri="{FF2B5EF4-FFF2-40B4-BE49-F238E27FC236}">
                <a16:creationId xmlns:a16="http://schemas.microsoft.com/office/drawing/2014/main" id="{6C072D76-5471-424E-ABEC-8BB30FEC0C49}"/>
              </a:ext>
            </a:extLst>
          </p:cNvPr>
          <p:cNvPicPr>
            <a:picLocks noChangeAspect="1"/>
          </p:cNvPicPr>
          <p:nvPr/>
        </p:nvPicPr>
        <p:blipFill rotWithShape="1">
          <a:blip r:embed="rId3">
            <a:extLst>
              <a:ext uri="{28A0092B-C50C-407E-A947-70E740481C1C}">
                <a14:useLocalDpi xmlns:a14="http://schemas.microsoft.com/office/drawing/2010/main" val="0"/>
              </a:ext>
            </a:extLst>
          </a:blip>
          <a:srcRect b="61752"/>
          <a:stretch/>
        </p:blipFill>
        <p:spPr>
          <a:xfrm>
            <a:off x="621465" y="479493"/>
            <a:ext cx="9844660" cy="2104681"/>
          </a:xfrm>
          <a:prstGeom prst="rect">
            <a:avLst/>
          </a:prstGeom>
        </p:spPr>
      </p:pic>
    </p:spTree>
    <p:extLst>
      <p:ext uri="{BB962C8B-B14F-4D97-AF65-F5344CB8AC3E}">
        <p14:creationId xmlns:p14="http://schemas.microsoft.com/office/powerpoint/2010/main" val="181668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otalTime>871</TotalTime>
  <Words>1268</Words>
  <Application>Microsoft Office PowerPoint</Application>
  <PresentationFormat>Widescreen</PresentationFormat>
  <Paragraphs>280</Paragraphs>
  <Slides>60</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60</vt:i4>
      </vt:variant>
    </vt:vector>
  </HeadingPairs>
  <TitlesOfParts>
    <vt:vector size="71" baseType="lpstr">
      <vt:lpstr>Arial</vt:lpstr>
      <vt:lpstr>Avenir Next LT Pro</vt:lpstr>
      <vt:lpstr>Bitter</vt:lpstr>
      <vt:lpstr>Calibri</vt:lpstr>
      <vt:lpstr>Calibri Light</vt:lpstr>
      <vt:lpstr>Open Sans</vt:lpstr>
      <vt:lpstr>Times New Roman</vt:lpstr>
      <vt:lpstr>Tw Cen MT</vt:lpstr>
      <vt:lpstr>Wingdings</vt:lpstr>
      <vt:lpstr>Office Theme</vt:lpstr>
      <vt:lpstr>ShapesVTI</vt:lpstr>
      <vt:lpstr>PowerPoint Presentation</vt:lpstr>
      <vt:lpstr>  Lecture 14 &amp; 15 DISCRETE STRUCTURE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lpstr>Lecture Outline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 Shafique</dc:creator>
  <cp:lastModifiedBy>Sara Shafique</cp:lastModifiedBy>
  <cp:revision>83</cp:revision>
  <dcterms:created xsi:type="dcterms:W3CDTF">2021-06-11T16:45:36Z</dcterms:created>
  <dcterms:modified xsi:type="dcterms:W3CDTF">2022-04-28T08:07:00Z</dcterms:modified>
</cp:coreProperties>
</file>